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77" r:id="rId7"/>
    <p:sldId id="278" r:id="rId8"/>
    <p:sldId id="279" r:id="rId9"/>
    <p:sldId id="280" r:id="rId10"/>
    <p:sldId id="275" r:id="rId11"/>
    <p:sldId id="276" r:id="rId12"/>
    <p:sldId id="261" r:id="rId13"/>
    <p:sldId id="262" r:id="rId14"/>
    <p:sldId id="263" r:id="rId15"/>
    <p:sldId id="264" r:id="rId16"/>
    <p:sldId id="265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72" r:id="rId31"/>
    <p:sldId id="273" r:id="rId32"/>
    <p:sldId id="274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coXCcQ2uasYgAh7w3a4086MPw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5" name="Google Shape;55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p4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726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9" name="Google Shape;58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0" name="Google Shape;590;p4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2613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7" name="Google Shape;59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8" name="Google Shape;598;p4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605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4" name="Google Shape;60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5" name="Google Shape;605;p4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8251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2" name="Google Shape;61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3" name="Google Shape;613;p4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67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0" name="Google Shape;6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1" name="Google Shape;621;p5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5483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575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7" name="Google Shape;63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Ullaskar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Dutt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638" name="Google Shape;638;p5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816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4" name="Google Shape;64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5" name="Google Shape;645;p5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234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3" name="Google Shape;66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64" name="Google Shape;664;p5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021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1" name="Google Shape;67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2" name="Google Shape;672;p5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8791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9" name="Google Shape;47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0" name="Google Shape;480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263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3" name="Google Shape;49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4" name="Google Shape;494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340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5" name="Google Shape;5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6" name="Google Shape;506;p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69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9" name="Google Shape;5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0" name="Google Shape;520;p3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219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8" name="Google Shape;54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will go up</a:t>
            </a:r>
            <a:endParaRPr/>
          </a:p>
        </p:txBody>
      </p:sp>
      <p:sp>
        <p:nvSpPr>
          <p:cNvPr id="549" name="Google Shape;549;p4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78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0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0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40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4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4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2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3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3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>
            <a:spLocks noGrp="1"/>
          </p:cNvSpPr>
          <p:nvPr>
            <p:ph type="ctrTitle"/>
          </p:nvPr>
        </p:nvSpPr>
        <p:spPr>
          <a:xfrm>
            <a:off x="304800" y="304800"/>
            <a:ext cx="11582400" cy="15240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None/>
            </a:pPr>
            <a:r>
              <a:rPr lang="en-US" sz="4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EMB-101: Emergence of Bangladesh</a:t>
            </a:r>
            <a:r>
              <a:rPr lang="en-US" sz="48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  <a:t/>
            </a:r>
            <a:br>
              <a:rPr lang="en-US" sz="4800">
                <a:solidFill>
                  <a:schemeClr val="lt1"/>
                </a:solidFill>
                <a:latin typeface="Algerian"/>
                <a:ea typeface="Algerian"/>
                <a:cs typeface="Algerian"/>
                <a:sym typeface="Algerian"/>
              </a:rPr>
            </a:br>
            <a:r>
              <a:rPr lang="en-US" sz="4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-4</a:t>
            </a:r>
            <a:endParaRPr/>
          </a:p>
        </p:txBody>
      </p:sp>
      <p:sp>
        <p:nvSpPr>
          <p:cNvPr id="164" name="Google Shape;164;p1"/>
          <p:cNvSpPr txBox="1">
            <a:spLocks noGrp="1"/>
          </p:cNvSpPr>
          <p:nvPr>
            <p:ph type="subTitle" idx="1"/>
          </p:nvPr>
        </p:nvSpPr>
        <p:spPr>
          <a:xfrm>
            <a:off x="1154906" y="3152775"/>
            <a:ext cx="9882188" cy="55245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British India:1858-1911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1" descr="E:\Academic\Brac university\Summer 2020\Lesson Plan\bracu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0" y="4648200"/>
            <a:ext cx="1828800" cy="16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title"/>
          </p:nvPr>
        </p:nvSpPr>
        <p:spPr>
          <a:xfrm>
            <a:off x="489668" y="758886"/>
            <a:ext cx="11849112" cy="9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algn="l">
              <a:buClr>
                <a:schemeClr val="lt1"/>
              </a:buClr>
              <a:buSzPts val="4200"/>
            </a:pPr>
            <a:r>
              <a:rPr lang="en-US" sz="3200">
                <a:latin typeface="Gill Sans"/>
                <a:ea typeface="Gill Sans"/>
                <a:cs typeface="Gill Sans"/>
                <a:sym typeface="Gill Sans"/>
              </a:rPr>
              <a:t>THE RISE OF THE ‘MIDDLE-CLASS’, REFORMS &amp; NATIONALISM</a:t>
            </a:r>
            <a:br>
              <a:rPr lang="en-US" sz="32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667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MUSLIM AWAKENING</a:t>
            </a:r>
            <a:r>
              <a:rPr lang="en-US" sz="2667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9" name="Google Shape;559;p41"/>
          <p:cNvSpPr txBox="1">
            <a:spLocks noGrp="1"/>
          </p:cNvSpPr>
          <p:nvPr>
            <p:ph type="body" idx="1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In Bengal, Muslim disinterest is greater</a:t>
            </a:r>
            <a:endParaRPr dirty="0"/>
          </a:p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For example; an early mid-19</a:t>
            </a:r>
            <a:r>
              <a:rPr lang="en-US" sz="2133" baseline="30000" dirty="0"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 century college created by a Bengali Muslim beneficiary primarily with his co-religionists in mind has less than a handful of Bengali Muslims a decade later (Hooghly College)</a:t>
            </a:r>
            <a:endParaRPr dirty="0"/>
          </a:p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Nevertheless, there is a realization amongst conscious Bengali Muslims that they are falling behind their Bengali Hindu brethren </a:t>
            </a:r>
            <a:endParaRPr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Abdul Latif – Muhammadan Literary Society (1863)</a:t>
            </a:r>
            <a:endParaRPr dirty="0"/>
          </a:p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Syed Amir Ali – Muhammadan National Association (1878)</a:t>
            </a:r>
            <a:endParaRPr dirty="0"/>
          </a:p>
          <a:p>
            <a:pPr marL="304792" indent="0">
              <a:spcBef>
                <a:spcPts val="427"/>
              </a:spcBef>
              <a:buSzPts val="1360"/>
              <a:buNone/>
            </a:pPr>
            <a:endParaRPr sz="2133" dirty="0"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9180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>
            <a:spLocks noGrp="1"/>
          </p:cNvSpPr>
          <p:nvPr>
            <p:ph type="dt" idx="10"/>
          </p:nvPr>
        </p:nvSpPr>
        <p:spPr>
          <a:xfrm>
            <a:off x="1981200" y="6553201"/>
            <a:ext cx="213360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/>
          </a:p>
        </p:txBody>
      </p:sp>
      <p:sp>
        <p:nvSpPr>
          <p:cNvPr id="215" name="Google Shape;215;p6"/>
          <p:cNvSpPr txBox="1">
            <a:spLocks noGrp="1"/>
          </p:cNvSpPr>
          <p:nvPr>
            <p:ph type="ftr" idx="11"/>
          </p:nvPr>
        </p:nvSpPr>
        <p:spPr>
          <a:xfrm>
            <a:off x="4648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Emergence of Bangladesh</a:t>
            </a:r>
            <a:endParaRPr/>
          </a:p>
        </p:txBody>
      </p:sp>
      <p:sp>
        <p:nvSpPr>
          <p:cNvPr id="216" name="Google Shape;216;p6"/>
          <p:cNvSpPr txBox="1">
            <a:spLocks noGrp="1"/>
          </p:cNvSpPr>
          <p:nvPr>
            <p:ph type="sldNum" idx="12"/>
          </p:nvPr>
        </p:nvSpPr>
        <p:spPr>
          <a:xfrm>
            <a:off x="8077200" y="6553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304800" y="152400"/>
            <a:ext cx="11582400" cy="685800"/>
          </a:xfrm>
          <a:prstGeom prst="rect">
            <a:avLst/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Muslim awakening</a:t>
            </a: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304800" y="990600"/>
            <a:ext cx="11582400" cy="5562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1060136" y="5569980"/>
            <a:ext cx="2492689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SIR SYED AHMAD KHAN </a:t>
            </a:r>
            <a:endParaRPr/>
          </a:p>
        </p:txBody>
      </p:sp>
      <p:sp>
        <p:nvSpPr>
          <p:cNvPr id="220" name="Google Shape;220;p6"/>
          <p:cNvSpPr/>
          <p:nvPr/>
        </p:nvSpPr>
        <p:spPr>
          <a:xfrm>
            <a:off x="6096000" y="5572125"/>
            <a:ext cx="3400425" cy="367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Nawab Salimullah with local elites </a:t>
            </a:r>
            <a:endParaRPr/>
          </a:p>
        </p:txBody>
      </p:sp>
      <p:pic>
        <p:nvPicPr>
          <p:cNvPr id="221" name="Google Shape;22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38" y="1255712"/>
            <a:ext cx="3466362" cy="416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3875" y="1255713"/>
            <a:ext cx="7248525" cy="416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 txBox="1">
            <a:spLocks noGrp="1"/>
          </p:cNvSpPr>
          <p:nvPr>
            <p:ph type="dt" idx="10"/>
          </p:nvPr>
        </p:nvSpPr>
        <p:spPr>
          <a:xfrm>
            <a:off x="1981200" y="6553201"/>
            <a:ext cx="213360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/>
          </a:p>
        </p:txBody>
      </p:sp>
      <p:sp>
        <p:nvSpPr>
          <p:cNvPr id="228" name="Google Shape;228;p7"/>
          <p:cNvSpPr txBox="1">
            <a:spLocks noGrp="1"/>
          </p:cNvSpPr>
          <p:nvPr>
            <p:ph type="ftr" idx="11"/>
          </p:nvPr>
        </p:nvSpPr>
        <p:spPr>
          <a:xfrm>
            <a:off x="4648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Emergence of Bangladesh</a:t>
            </a:r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sldNum" idx="12"/>
          </p:nvPr>
        </p:nvSpPr>
        <p:spPr>
          <a:xfrm>
            <a:off x="8077200" y="6553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Nationalism and the rising demand for participatory politics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228600" y="990600"/>
            <a:ext cx="11734800" cy="5562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3048000" y="1133554"/>
            <a:ext cx="56102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Indian Councils Act 1861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Indian Councils Act 1892</a:t>
            </a:r>
            <a:endParaRPr/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7" descr="G:\BRAC University\Spring 2013\Lecture 3\A_O_Hum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7824" y="2222805"/>
            <a:ext cx="2840256" cy="383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7" descr="G:\BRAC University\Spring 2013\Lecture 3\1st_INC 88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2048" y="2226481"/>
            <a:ext cx="5876920" cy="383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7"/>
          <p:cNvSpPr/>
          <p:nvPr/>
        </p:nvSpPr>
        <p:spPr>
          <a:xfrm>
            <a:off x="6291262" y="6109336"/>
            <a:ext cx="40052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b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Indian National Congress, 1885 </a:t>
            </a:r>
            <a:endParaRPr/>
          </a:p>
        </p:txBody>
      </p:sp>
      <p:sp>
        <p:nvSpPr>
          <p:cNvPr id="236" name="Google Shape;236;p7"/>
          <p:cNvSpPr/>
          <p:nvPr/>
        </p:nvSpPr>
        <p:spPr>
          <a:xfrm>
            <a:off x="1933574" y="6093115"/>
            <a:ext cx="23526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Allan Octavian Hume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 txBox="1">
            <a:spLocks noGrp="1"/>
          </p:cNvSpPr>
          <p:nvPr>
            <p:ph type="dt" idx="10"/>
          </p:nvPr>
        </p:nvSpPr>
        <p:spPr>
          <a:xfrm>
            <a:off x="1981200" y="6553201"/>
            <a:ext cx="213360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/>
          </a:p>
        </p:txBody>
      </p:sp>
      <p:sp>
        <p:nvSpPr>
          <p:cNvPr id="242" name="Google Shape;242;p8"/>
          <p:cNvSpPr txBox="1">
            <a:spLocks noGrp="1"/>
          </p:cNvSpPr>
          <p:nvPr>
            <p:ph type="ftr" idx="11"/>
          </p:nvPr>
        </p:nvSpPr>
        <p:spPr>
          <a:xfrm>
            <a:off x="4648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Emergence of Bangladesh</a:t>
            </a:r>
            <a:endParaRPr/>
          </a:p>
        </p:txBody>
      </p:sp>
      <p:sp>
        <p:nvSpPr>
          <p:cNvPr id="243" name="Google Shape;243;p8"/>
          <p:cNvSpPr txBox="1">
            <a:spLocks noGrp="1"/>
          </p:cNvSpPr>
          <p:nvPr>
            <p:ph type="sldNum" idx="12"/>
          </p:nvPr>
        </p:nvSpPr>
        <p:spPr>
          <a:xfrm>
            <a:off x="8077200" y="6553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Presidencies in India c.1890</a:t>
            </a:r>
            <a:endParaRPr/>
          </a:p>
        </p:txBody>
      </p:sp>
      <p:sp>
        <p:nvSpPr>
          <p:cNvPr id="245" name="Google Shape;245;p8"/>
          <p:cNvSpPr txBox="1"/>
          <p:nvPr/>
        </p:nvSpPr>
        <p:spPr>
          <a:xfrm>
            <a:off x="228600" y="990600"/>
            <a:ext cx="11734800" cy="5562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8582978" y="2828835"/>
            <a:ext cx="278034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 Presidency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Madras Presidency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Bombay Presidency </a:t>
            </a:r>
            <a:endParaRPr/>
          </a:p>
        </p:txBody>
      </p:sp>
      <p:pic>
        <p:nvPicPr>
          <p:cNvPr id="247" name="Google Shape;247;p8"/>
          <p:cNvPicPr preferRelativeResize="0"/>
          <p:nvPr/>
        </p:nvPicPr>
        <p:blipFill rotWithShape="1">
          <a:blip r:embed="rId3">
            <a:alphaModFix/>
          </a:blip>
          <a:srcRect l="8745" t="7407" r="18698" b="7037"/>
          <a:stretch/>
        </p:blipFill>
        <p:spPr>
          <a:xfrm>
            <a:off x="1308100" y="1098550"/>
            <a:ext cx="6411410" cy="53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>
            <a:spLocks noGrp="1"/>
          </p:cNvSpPr>
          <p:nvPr>
            <p:ph type="dt" idx="10"/>
          </p:nvPr>
        </p:nvSpPr>
        <p:spPr>
          <a:xfrm>
            <a:off x="1981200" y="6553201"/>
            <a:ext cx="213360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/>
          </a:p>
        </p:txBody>
      </p:sp>
      <p:sp>
        <p:nvSpPr>
          <p:cNvPr id="253" name="Google Shape;253;p9"/>
          <p:cNvSpPr txBox="1">
            <a:spLocks noGrp="1"/>
          </p:cNvSpPr>
          <p:nvPr>
            <p:ph type="ftr" idx="11"/>
          </p:nvPr>
        </p:nvSpPr>
        <p:spPr>
          <a:xfrm>
            <a:off x="4648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Emergence of Bangladesh</a:t>
            </a:r>
            <a:endParaRPr/>
          </a:p>
        </p:txBody>
      </p:sp>
      <p:sp>
        <p:nvSpPr>
          <p:cNvPr id="254" name="Google Shape;254;p9"/>
          <p:cNvSpPr txBox="1">
            <a:spLocks noGrp="1"/>
          </p:cNvSpPr>
          <p:nvPr>
            <p:ph type="sldNum" idx="12"/>
          </p:nvPr>
        </p:nvSpPr>
        <p:spPr>
          <a:xfrm>
            <a:off x="8077200" y="6553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rgbClr val="E36C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3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Partition of Bengal: 1905</a:t>
            </a: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 txBox="1"/>
          <p:nvPr/>
        </p:nvSpPr>
        <p:spPr>
          <a:xfrm>
            <a:off x="228600" y="990600"/>
            <a:ext cx="11734800" cy="5562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 txBox="1"/>
          <p:nvPr/>
        </p:nvSpPr>
        <p:spPr>
          <a:xfrm>
            <a:off x="552450" y="1384042"/>
            <a:ext cx="11096625" cy="38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Lord Curzon, Viceroy of India 1899-1905) enacted the partition of Bengal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October 16, 1905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Eastern province (East Bengal and Assam) with Muslim majority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Western province (West Bengal, Bihar and Orissa) with Hindu majority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 txBox="1">
            <a:spLocks noGrp="1"/>
          </p:cNvSpPr>
          <p:nvPr>
            <p:ph type="dt" idx="10"/>
          </p:nvPr>
        </p:nvSpPr>
        <p:spPr>
          <a:xfrm>
            <a:off x="1981200" y="6553201"/>
            <a:ext cx="213360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/>
          </a:p>
        </p:txBody>
      </p:sp>
      <p:sp>
        <p:nvSpPr>
          <p:cNvPr id="263" name="Google Shape;263;p10"/>
          <p:cNvSpPr txBox="1">
            <a:spLocks noGrp="1"/>
          </p:cNvSpPr>
          <p:nvPr>
            <p:ph type="ftr" idx="11"/>
          </p:nvPr>
        </p:nvSpPr>
        <p:spPr>
          <a:xfrm>
            <a:off x="4648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Emergence of Bangladesh</a:t>
            </a:r>
            <a:endParaRPr/>
          </a:p>
        </p:txBody>
      </p:sp>
      <p:sp>
        <p:nvSpPr>
          <p:cNvPr id="264" name="Google Shape;264;p10"/>
          <p:cNvSpPr txBox="1">
            <a:spLocks noGrp="1"/>
          </p:cNvSpPr>
          <p:nvPr>
            <p:ph type="sldNum" idx="12"/>
          </p:nvPr>
        </p:nvSpPr>
        <p:spPr>
          <a:xfrm>
            <a:off x="8077200" y="6553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rgbClr val="E36C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 sz="3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Partition of Bengal: 1905</a:t>
            </a: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228600" y="990600"/>
            <a:ext cx="11734800" cy="5562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10" descr="G:\BRAC University\Spring 2013\Lecture 3\George_Curzo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6759" y="1041542"/>
            <a:ext cx="2376990" cy="288923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0"/>
          <p:cNvSpPr/>
          <p:nvPr/>
        </p:nvSpPr>
        <p:spPr>
          <a:xfrm>
            <a:off x="3340100" y="3845551"/>
            <a:ext cx="17839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Lord Curzon</a:t>
            </a:r>
            <a:endParaRPr/>
          </a:p>
        </p:txBody>
      </p:sp>
      <p:pic>
        <p:nvPicPr>
          <p:cNvPr id="269" name="Google Shape;269;p10" descr="G:\BRAC University\Spring 2013\Lecture 3\Lord Curzon in Dhak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1426" y="4143456"/>
            <a:ext cx="3425880" cy="200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0" descr="G:\BRAC University\Spring 2013\Lecture 3\Salimullah with Curzo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3172" y="1020870"/>
            <a:ext cx="4182435" cy="271293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/>
          <p:nvPr/>
        </p:nvSpPr>
        <p:spPr>
          <a:xfrm>
            <a:off x="2018822" y="6162821"/>
            <a:ext cx="43432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Viceroy Curzon's Escort at Dacca in 1904</a:t>
            </a:r>
            <a:endParaRPr/>
          </a:p>
        </p:txBody>
      </p:sp>
      <p:pic>
        <p:nvPicPr>
          <p:cNvPr id="272" name="Google Shape;272;p10" descr="G:\BRAC University\Spring 2013\Lecture 3\Curzon's Escort at Dhaka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19519" y="4233012"/>
            <a:ext cx="3131469" cy="18791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0"/>
          <p:cNvSpPr/>
          <p:nvPr/>
        </p:nvSpPr>
        <p:spPr>
          <a:xfrm>
            <a:off x="5753101" y="3769351"/>
            <a:ext cx="558120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Lord Curzon with Nawab Sir Salimullah in Ahsan Manzil ,1904</a:t>
            </a:r>
            <a:endParaRPr/>
          </a:p>
        </p:txBody>
      </p:sp>
      <p:sp>
        <p:nvSpPr>
          <p:cNvPr id="274" name="Google Shape;274;p10"/>
          <p:cNvSpPr/>
          <p:nvPr/>
        </p:nvSpPr>
        <p:spPr>
          <a:xfrm>
            <a:off x="6367381" y="6162821"/>
            <a:ext cx="51388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1904, Lord Curzon at Shahbagh, Dhaka</a:t>
            </a: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430006" y="1143000"/>
            <a:ext cx="246675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Curzon in Dacca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6"/>
          <p:cNvSpPr txBox="1">
            <a:spLocks noGrp="1"/>
          </p:cNvSpPr>
          <p:nvPr>
            <p:ph type="title"/>
          </p:nvPr>
        </p:nvSpPr>
        <p:spPr>
          <a:xfrm>
            <a:off x="609906" y="702156"/>
            <a:ext cx="3568661" cy="1269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rmAutofit fontScale="90000"/>
          </a:bodyPr>
          <a:lstStyle/>
          <a:p>
            <a:pPr algn="l">
              <a:lnSpc>
                <a:spcPct val="90000"/>
              </a:lnSpc>
              <a:buClr>
                <a:schemeClr val="lt2"/>
              </a:buClr>
              <a:buSzPts val="4200"/>
            </a:pPr>
            <a:r>
              <a:rPr lang="en-US" sz="3200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THE PARTITION OF BENGAL </a:t>
            </a:r>
            <a:r>
              <a:rPr lang="en-US" sz="2667" dirty="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rPr>
              <a:t/>
            </a:r>
            <a:br>
              <a:rPr lang="en-US" sz="2667" dirty="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2667" dirty="0">
              <a:solidFill>
                <a:schemeClr val="l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3" name="Google Shape;593;p46"/>
          <p:cNvSpPr txBox="1">
            <a:spLocks noGrp="1"/>
          </p:cNvSpPr>
          <p:nvPr>
            <p:ph type="body" idx="1"/>
          </p:nvPr>
        </p:nvSpPr>
        <p:spPr>
          <a:xfrm>
            <a:off x="223366" y="1731077"/>
            <a:ext cx="4355615" cy="458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 lnSpcReduction="10000"/>
          </a:bodyPr>
          <a:lstStyle/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1904: In a letter to the Secretary of State for India in London, Raj official Herbert </a:t>
            </a:r>
            <a:r>
              <a:rPr lang="en-US" sz="1867" dirty="0" err="1">
                <a:latin typeface="Gill Sans"/>
                <a:ea typeface="Gill Sans"/>
                <a:cs typeface="Gill Sans"/>
                <a:sym typeface="Gill Sans"/>
              </a:rPr>
              <a:t>Risley</a:t>
            </a: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 wrote: “Bengal united is a power. Bengal divided will pull in several different ways. That is perfectly true and is one of the merits of the scheme.”  </a:t>
            </a:r>
            <a:endParaRPr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Bengali Muslims are promised resources, institutions and influence by the Viceroy and other Raj officials </a:t>
            </a:r>
            <a:endParaRPr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A Muslim-majority East Bengal &amp; Assam is detached from Bengal</a:t>
            </a:r>
            <a:endParaRPr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While Partition is officially announced on October 16, 1905 an anti-Partition Movement has been forming since 1903</a:t>
            </a:r>
            <a:endParaRPr dirty="0"/>
          </a:p>
        </p:txBody>
      </p:sp>
      <p:pic>
        <p:nvPicPr>
          <p:cNvPr id="594" name="Google Shape;594;p46" descr="A map of india with different colored stat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2648" y="702155"/>
            <a:ext cx="7090976" cy="5846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62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"/>
          <p:cNvSpPr txBox="1">
            <a:spLocks noGrp="1"/>
          </p:cNvSpPr>
          <p:nvPr>
            <p:ph type="title"/>
          </p:nvPr>
        </p:nvSpPr>
        <p:spPr>
          <a:xfrm>
            <a:off x="581199" y="838300"/>
            <a:ext cx="9876000" cy="3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rmAutofit/>
          </a:bodyPr>
          <a:lstStyle/>
          <a:p>
            <a:pPr algn="l">
              <a:buClr>
                <a:schemeClr val="accent2"/>
              </a:buClr>
              <a:buSzPts val="4200"/>
            </a:pPr>
            <a:r>
              <a:rPr lang="en-US" sz="3333" dirty="0"/>
              <a:t>THE SWADESHI MOVEMENT: </a:t>
            </a:r>
            <a:r>
              <a:rPr lang="en-US" sz="3333" dirty="0">
                <a:highlight>
                  <a:srgbClr val="FFFF00"/>
                </a:highlight>
              </a:rPr>
              <a:t>FEATURES</a:t>
            </a:r>
            <a:endParaRPr sz="3333" dirty="0"/>
          </a:p>
        </p:txBody>
      </p:sp>
      <p:sp>
        <p:nvSpPr>
          <p:cNvPr id="601" name="Google Shape;601;p47"/>
          <p:cNvSpPr txBox="1">
            <a:spLocks noGrp="1"/>
          </p:cNvSpPr>
          <p:nvPr>
            <p:ph type="body" idx="1"/>
          </p:nvPr>
        </p:nvSpPr>
        <p:spPr>
          <a:xfrm>
            <a:off x="688709" y="2176481"/>
            <a:ext cx="11019335" cy="3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rmAutofit fontScale="92500" lnSpcReduction="20000"/>
          </a:bodyPr>
          <a:lstStyle/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Four interlinked phases, a moderate phase, constructive, political agitation and revolutionary terrorism</a:t>
            </a:r>
            <a:endParaRPr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From the beginning the movement is fractured; a number of landlords oppose the movement, very few Muslims join, only a few of note</a:t>
            </a:r>
            <a:endParaRPr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The inability of the moderates, through letters and petitions, fails to move the </a:t>
            </a:r>
            <a:r>
              <a:rPr lang="en-US" i="1" dirty="0">
                <a:latin typeface="Gill Sans"/>
                <a:ea typeface="Gill Sans"/>
                <a:cs typeface="Gill Sans"/>
                <a:sym typeface="Gill Sans"/>
              </a:rPr>
              <a:t>Raj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The next stage of the movement calls for a boycott of British and foreign goods, the making of </a:t>
            </a:r>
            <a:r>
              <a:rPr lang="en-US" i="1" dirty="0">
                <a:latin typeface="Gill Sans"/>
                <a:ea typeface="Gill Sans"/>
                <a:cs typeface="Gill Sans"/>
                <a:sym typeface="Gill Sans"/>
              </a:rPr>
              <a:t>Swadeshi 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or indigenous products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5150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8"/>
          <p:cNvSpPr txBox="1">
            <a:spLocks noGrp="1"/>
          </p:cNvSpPr>
          <p:nvPr>
            <p:ph type="title"/>
          </p:nvPr>
        </p:nvSpPr>
        <p:spPr>
          <a:xfrm>
            <a:off x="4401850" y="702156"/>
            <a:ext cx="7208959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algn="l">
              <a:buClr>
                <a:srgbClr val="FFFFFF"/>
              </a:buClr>
              <a:buSzPts val="4200"/>
            </a:pPr>
            <a:r>
              <a:rPr lang="en-US" sz="280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THE SWADESHI MOVEMENT: </a:t>
            </a:r>
            <a:br>
              <a:rPr lang="en-US" sz="280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533">
                <a:solidFill>
                  <a:schemeClr val="tx1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PROBLEMS AND CONTRADICTIONS (1/ 2) </a:t>
            </a:r>
            <a:endParaRPr sz="3867">
              <a:solidFill>
                <a:schemeClr val="tx1"/>
              </a:solidFill>
            </a:endParaRPr>
          </a:p>
        </p:txBody>
      </p:sp>
      <p:sp>
        <p:nvSpPr>
          <p:cNvPr id="608" name="Google Shape;608;p48"/>
          <p:cNvSpPr txBox="1">
            <a:spLocks noGrp="1"/>
          </p:cNvSpPr>
          <p:nvPr>
            <p:ph type="body" idx="1"/>
          </p:nvPr>
        </p:nvSpPr>
        <p:spPr>
          <a:xfrm>
            <a:off x="4390475" y="1852067"/>
            <a:ext cx="7208957" cy="4588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The boycott is not effective; indigenous substitutes are more expensive and shoddier, compared to cheaper and quality British and foreign goods</a:t>
            </a:r>
            <a:endParaRPr sz="2133" dirty="0">
              <a:solidFill>
                <a:schemeClr val="tx1"/>
              </a:solidFill>
            </a:endParaRPr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Tagore, in </a:t>
            </a:r>
            <a:r>
              <a:rPr lang="en-US" sz="2133" i="1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Home and the World</a:t>
            </a:r>
            <a:r>
              <a:rPr lang="en-US" sz="21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, discussed the problems and contradictions inherent within the movement</a:t>
            </a:r>
            <a:endParaRPr sz="2133" dirty="0">
              <a:solidFill>
                <a:schemeClr val="tx1"/>
              </a:solidFill>
            </a:endParaRPr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Tagore focuses on </a:t>
            </a:r>
            <a:r>
              <a:rPr lang="en-US" sz="2133" i="1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constructive Swadeshi</a:t>
            </a:r>
            <a:r>
              <a:rPr lang="en-US" sz="21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, establishing </a:t>
            </a:r>
            <a:r>
              <a:rPr lang="en-US" sz="2133" i="1" dirty="0" err="1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Santiniketan</a:t>
            </a:r>
            <a:r>
              <a:rPr lang="en-US" sz="2133" i="1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1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(‘the abode of peace’)</a:t>
            </a:r>
            <a:endParaRPr sz="2133" dirty="0">
              <a:solidFill>
                <a:schemeClr val="tx1"/>
              </a:solidFill>
            </a:endParaRPr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National Schools</a:t>
            </a:r>
            <a:endParaRPr sz="2133" dirty="0">
              <a:solidFill>
                <a:schemeClr val="tx1"/>
              </a:solidFill>
            </a:endParaRPr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Swadeshi arbitration courts</a:t>
            </a:r>
            <a:endParaRPr sz="2133" dirty="0">
              <a:solidFill>
                <a:schemeClr val="tx1"/>
              </a:solidFill>
            </a:endParaRPr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Tagore and other elite and upper-class leaders either withdraw from the movement or remain focused on </a:t>
            </a:r>
            <a:r>
              <a:rPr lang="en-US" sz="2133" i="1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constructive Swadeshi </a:t>
            </a:r>
            <a:r>
              <a:rPr lang="en-US" sz="21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activities  </a:t>
            </a:r>
            <a:endParaRPr sz="2133" dirty="0">
              <a:solidFill>
                <a:schemeClr val="tx1"/>
              </a:solidFill>
            </a:endParaRPr>
          </a:p>
        </p:txBody>
      </p:sp>
      <p:pic>
        <p:nvPicPr>
          <p:cNvPr id="609" name="Google Shape;609;p48" descr="The Home and the World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219" y="938173"/>
            <a:ext cx="3019360" cy="4970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698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rmAutofit/>
          </a:bodyPr>
          <a:lstStyle/>
          <a:p>
            <a:pPr algn="l">
              <a:lnSpc>
                <a:spcPct val="90000"/>
              </a:lnSpc>
              <a:buClr>
                <a:srgbClr val="FFFFFF"/>
              </a:buClr>
              <a:buSzPts val="4200"/>
            </a:pPr>
            <a:r>
              <a:rPr lang="en-US" sz="29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THE SWADESHI MOVEMENT: </a:t>
            </a:r>
            <a:br>
              <a:rPr lang="en-US" sz="29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933" dirty="0">
                <a:solidFill>
                  <a:schemeClr val="tx1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PROBLEMS AND CONTRADICTIONS (2/2)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616" name="Google Shape;616;p49"/>
          <p:cNvSpPr txBox="1">
            <a:spLocks noGrp="1"/>
          </p:cNvSpPr>
          <p:nvPr>
            <p:ph type="body" idx="1"/>
          </p:nvPr>
        </p:nvSpPr>
        <p:spPr>
          <a:xfrm>
            <a:off x="581192" y="2124349"/>
            <a:ext cx="6856107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pPr marL="285320" indent="-285320">
              <a:lnSpc>
                <a:spcPct val="90000"/>
              </a:lnSpc>
              <a:spcBef>
                <a:spcPts val="427"/>
              </a:spcBef>
              <a:buSzPts val="1360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Tagore had called for better relations between  the Swadeshi Movement and farmers, peasants and urban workers</a:t>
            </a:r>
            <a:endParaRPr/>
          </a:p>
          <a:p>
            <a:pPr marL="285320" indent="-285320">
              <a:lnSpc>
                <a:spcPct val="90000"/>
              </a:lnSpc>
              <a:spcBef>
                <a:spcPts val="427"/>
              </a:spcBef>
              <a:buSzPts val="1360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However, these do not materialize and farmers, shopkeepers and workers are not convinced by the anti-Partition Movement</a:t>
            </a:r>
            <a:endParaRPr/>
          </a:p>
          <a:p>
            <a:pPr marL="285320" indent="-285320">
              <a:lnSpc>
                <a:spcPct val="90000"/>
              </a:lnSpc>
              <a:spcBef>
                <a:spcPts val="427"/>
              </a:spcBef>
              <a:buSzPts val="1360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Additionally, the Movement uses religious motifs, imagery and exhortations to galvanize support but this alienates Muslims and lower-caste Hindus </a:t>
            </a:r>
            <a:endParaRPr/>
          </a:p>
          <a:p>
            <a:pPr marL="285320" indent="-285320">
              <a:lnSpc>
                <a:spcPct val="90000"/>
              </a:lnSpc>
              <a:spcBef>
                <a:spcPts val="427"/>
              </a:spcBef>
              <a:buSzPts val="1360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As elite leaders leave, radical middle-class personalities take up the leadership   </a:t>
            </a:r>
            <a:endParaRPr/>
          </a:p>
        </p:txBody>
      </p:sp>
      <p:pic>
        <p:nvPicPr>
          <p:cNvPr id="617" name="Google Shape;617;p49" descr="ঘরে-বাইরে: রবীন্দ্রনাথ ঠাকুর - Gore-Baire: Rabindranath Tagore |  Rokomari.com"/>
          <p:cNvPicPr preferRelativeResize="0"/>
          <p:nvPr/>
        </p:nvPicPr>
        <p:blipFill rotWithShape="1">
          <a:blip r:embed="rId3">
            <a:alphaModFix/>
          </a:blip>
          <a:srcRect t="244" b="14277"/>
          <a:stretch/>
        </p:blipFill>
        <p:spPr>
          <a:xfrm>
            <a:off x="8051800" y="1871133"/>
            <a:ext cx="3683001" cy="4504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01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>
            <a:spLocks noGrp="1"/>
          </p:cNvSpPr>
          <p:nvPr>
            <p:ph type="dt" idx="10"/>
          </p:nvPr>
        </p:nvSpPr>
        <p:spPr>
          <a:xfrm>
            <a:off x="1981200" y="6553201"/>
            <a:ext cx="213360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/>
          </a:p>
        </p:txBody>
      </p:sp>
      <p:sp>
        <p:nvSpPr>
          <p:cNvPr id="171" name="Google Shape;171;p2"/>
          <p:cNvSpPr txBox="1">
            <a:spLocks noGrp="1"/>
          </p:cNvSpPr>
          <p:nvPr>
            <p:ph type="ftr" idx="11"/>
          </p:nvPr>
        </p:nvSpPr>
        <p:spPr>
          <a:xfrm>
            <a:off x="4648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Emergence of Bangladesh</a:t>
            </a:r>
            <a:endParaRPr/>
          </a:p>
        </p:txBody>
      </p:sp>
      <p:sp>
        <p:nvSpPr>
          <p:cNvPr id="172" name="Google Shape;172;p2"/>
          <p:cNvSpPr txBox="1">
            <a:spLocks noGrp="1"/>
          </p:cNvSpPr>
          <p:nvPr>
            <p:ph type="sldNum" idx="12"/>
          </p:nvPr>
        </p:nvSpPr>
        <p:spPr>
          <a:xfrm>
            <a:off x="8077200" y="6553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 txBox="1"/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British India:1858-1911</a:t>
            </a:r>
            <a:endParaRPr sz="4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228600" y="990600"/>
            <a:ext cx="11734800" cy="5562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 txBox="1"/>
          <p:nvPr/>
        </p:nvSpPr>
        <p:spPr>
          <a:xfrm>
            <a:off x="552450" y="1384042"/>
            <a:ext cx="11096625" cy="495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Topics to be covered: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Aftermath of the first war of independence (1857)</a:t>
            </a:r>
            <a:endParaRPr/>
          </a:p>
          <a:p>
            <a:pPr marL="571500" marR="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Rise of nationalism and change in the British policy</a:t>
            </a:r>
            <a:endParaRPr/>
          </a:p>
          <a:p>
            <a:pPr marL="571500" marR="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partition of Bengal in 1905</a:t>
            </a:r>
            <a:endParaRPr/>
          </a:p>
          <a:p>
            <a:pPr marL="571500" marR="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Swadeshi movement</a:t>
            </a:r>
            <a:endParaRPr/>
          </a:p>
          <a:p>
            <a:pPr marL="571500" marR="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Electoral and administrative reforms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0"/>
          <p:cNvSpPr txBox="1">
            <a:spLocks noGrp="1"/>
          </p:cNvSpPr>
          <p:nvPr>
            <p:ph type="title"/>
          </p:nvPr>
        </p:nvSpPr>
        <p:spPr>
          <a:xfrm>
            <a:off x="898836" y="494967"/>
            <a:ext cx="60712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rmAutofit/>
          </a:bodyPr>
          <a:lstStyle/>
          <a:p>
            <a:pPr algn="l">
              <a:lnSpc>
                <a:spcPct val="90000"/>
              </a:lnSpc>
              <a:buClr>
                <a:srgbClr val="FFFFFF"/>
              </a:buClr>
              <a:buSzPts val="4200"/>
            </a:pPr>
            <a:r>
              <a:rPr lang="en-US" sz="3067">
                <a:solidFill>
                  <a:srgbClr val="FFFFFF"/>
                </a:solidFill>
              </a:rPr>
              <a:t>REVOLUTIONARY ACTS:  </a:t>
            </a:r>
            <a:endParaRPr sz="4133"/>
          </a:p>
        </p:txBody>
      </p:sp>
      <p:sp>
        <p:nvSpPr>
          <p:cNvPr id="624" name="Google Shape;624;p50"/>
          <p:cNvSpPr txBox="1">
            <a:spLocks noGrp="1"/>
          </p:cNvSpPr>
          <p:nvPr>
            <p:ph type="body" idx="1"/>
          </p:nvPr>
        </p:nvSpPr>
        <p:spPr>
          <a:xfrm>
            <a:off x="783387" y="1917217"/>
            <a:ext cx="4947221" cy="3650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pPr marL="228594" indent="-228594">
              <a:lnSpc>
                <a:spcPct val="90000"/>
              </a:lnSpc>
              <a:spcBef>
                <a:spcPts val="427"/>
              </a:spcBef>
              <a:buSzPts val="1360"/>
            </a:pPr>
            <a:r>
              <a:rPr lang="en-US" sz="17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The objective of the Swadeshi Movement is no longer reversal of Partition but </a:t>
            </a:r>
            <a:r>
              <a:rPr lang="en-US" sz="1733" i="1" dirty="0" err="1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Swaraj</a:t>
            </a:r>
            <a:r>
              <a:rPr lang="en-US" sz="17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 or full independence and expulsion of the </a:t>
            </a:r>
            <a:r>
              <a:rPr lang="en-US" sz="1733" i="1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Raj</a:t>
            </a:r>
            <a:endParaRPr sz="1733" dirty="0">
              <a:solidFill>
                <a:schemeClr val="tx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594" indent="-228594">
              <a:lnSpc>
                <a:spcPct val="90000"/>
              </a:lnSpc>
              <a:spcBef>
                <a:spcPts val="427"/>
              </a:spcBef>
              <a:buSzPts val="1360"/>
            </a:pPr>
            <a:r>
              <a:rPr lang="en-US" sz="17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Secret revolutionary societies</a:t>
            </a:r>
            <a:endParaRPr dirty="0">
              <a:solidFill>
                <a:schemeClr val="tx1"/>
              </a:solidFill>
            </a:endParaRPr>
          </a:p>
          <a:p>
            <a:pPr marL="228594" indent="-228594">
              <a:lnSpc>
                <a:spcPct val="90000"/>
              </a:lnSpc>
              <a:spcBef>
                <a:spcPts val="427"/>
              </a:spcBef>
              <a:buSzPts val="1360"/>
            </a:pPr>
            <a:r>
              <a:rPr lang="en-US" sz="1733" dirty="0" err="1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Anushilan</a:t>
            </a:r>
            <a:r>
              <a:rPr lang="en-US" sz="17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1733" dirty="0" err="1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Samiti</a:t>
            </a:r>
            <a:endParaRPr dirty="0">
              <a:solidFill>
                <a:schemeClr val="tx1"/>
              </a:solidFill>
            </a:endParaRPr>
          </a:p>
          <a:p>
            <a:pPr marL="228594" indent="-228594">
              <a:lnSpc>
                <a:spcPct val="90000"/>
              </a:lnSpc>
              <a:spcBef>
                <a:spcPts val="427"/>
              </a:spcBef>
              <a:buSzPts val="1360"/>
            </a:pPr>
            <a:r>
              <a:rPr lang="en-US" sz="17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Revolutionary activities are on the rise; already during 1905-1907 revolutionaries have targeted collaborators and spies </a:t>
            </a:r>
            <a:endParaRPr dirty="0">
              <a:solidFill>
                <a:schemeClr val="tx1"/>
              </a:solidFill>
            </a:endParaRPr>
          </a:p>
          <a:p>
            <a:pPr marL="228594" indent="-228594">
              <a:lnSpc>
                <a:spcPct val="90000"/>
              </a:lnSpc>
              <a:spcBef>
                <a:spcPts val="427"/>
              </a:spcBef>
              <a:buSzPts val="1360"/>
            </a:pPr>
            <a:r>
              <a:rPr lang="en-US" sz="1733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Revolutionary groups had attempted to effect assassination plans against Fraser, lieutenant-governor of Bengal, and Fuller, lieutenant-governor of East Bengal &amp; Assam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625" name="Google Shape;625;p50" descr="Sri Aurobindo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8084" y="1646899"/>
            <a:ext cx="4952475" cy="35733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D1E89-1232-4F65-A472-1CA790A16473}"/>
              </a:ext>
            </a:extLst>
          </p:cNvPr>
          <p:cNvSpPr txBox="1"/>
          <p:nvPr/>
        </p:nvSpPr>
        <p:spPr>
          <a:xfrm>
            <a:off x="7173732" y="5250734"/>
            <a:ext cx="38297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  <a:latin typeface="Gill Sans" panose="020B0604020202020204" charset="0"/>
              </a:rPr>
              <a:t>Aurobindo</a:t>
            </a:r>
            <a:r>
              <a:rPr lang="en-US" sz="2800" b="1" dirty="0" smtClean="0">
                <a:solidFill>
                  <a:schemeClr val="tx1"/>
                </a:solidFill>
                <a:latin typeface="Gill Sans" panose="020B0604020202020204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Gill Sans" panose="020B0604020202020204" charset="0"/>
              </a:rPr>
              <a:t>Ghose)</a:t>
            </a:r>
          </a:p>
        </p:txBody>
      </p:sp>
    </p:spTree>
    <p:extLst>
      <p:ext uri="{BB962C8B-B14F-4D97-AF65-F5344CB8AC3E}">
        <p14:creationId xmlns:p14="http://schemas.microsoft.com/office/powerpoint/2010/main" val="1806004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1"/>
          <p:cNvSpPr txBox="1">
            <a:spLocks noGrp="1"/>
          </p:cNvSpPr>
          <p:nvPr>
            <p:ph type="title"/>
          </p:nvPr>
        </p:nvSpPr>
        <p:spPr>
          <a:xfrm>
            <a:off x="581192" y="484689"/>
            <a:ext cx="110296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rmAutofit/>
          </a:bodyPr>
          <a:lstStyle/>
          <a:p>
            <a:pPr algn="l">
              <a:lnSpc>
                <a:spcPct val="90000"/>
              </a:lnSpc>
              <a:buClr>
                <a:srgbClr val="FFFFFF"/>
              </a:buClr>
              <a:buSzPts val="4200"/>
            </a:pPr>
            <a:r>
              <a:rPr lang="en-US" sz="3467" dirty="0">
                <a:solidFill>
                  <a:schemeClr val="tx1"/>
                </a:solidFill>
              </a:rPr>
              <a:t>ARMED ANTI-COLONIAL MOVEMENT: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633" name="Google Shape;633;p51"/>
          <p:cNvSpPr txBox="1">
            <a:spLocks noGrp="1"/>
          </p:cNvSpPr>
          <p:nvPr>
            <p:ph type="body" idx="1"/>
          </p:nvPr>
        </p:nvSpPr>
        <p:spPr>
          <a:xfrm>
            <a:off x="5649271" y="2103353"/>
            <a:ext cx="6170455" cy="441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‘</a:t>
            </a:r>
            <a:r>
              <a:rPr lang="en-US" sz="2133" dirty="0" err="1">
                <a:latin typeface="Gill Sans"/>
                <a:ea typeface="Gill Sans"/>
                <a:cs typeface="Gill Sans"/>
                <a:sym typeface="Gill Sans"/>
              </a:rPr>
              <a:t>Jugantar</a:t>
            </a: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’ (‘New Era’)</a:t>
            </a:r>
            <a:endParaRPr sz="2667"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April 30, 1908: Two </a:t>
            </a:r>
            <a:r>
              <a:rPr lang="en-US" sz="2133" i="1" dirty="0">
                <a:latin typeface="Gill Sans"/>
                <a:ea typeface="Gill Sans"/>
                <a:cs typeface="Gill Sans"/>
                <a:sym typeface="Gill Sans"/>
              </a:rPr>
              <a:t>New Era </a:t>
            </a: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revolutionaries, </a:t>
            </a:r>
            <a:r>
              <a:rPr lang="en-US" sz="2133" dirty="0" err="1">
                <a:latin typeface="Gill Sans"/>
                <a:ea typeface="Gill Sans"/>
                <a:cs typeface="Gill Sans"/>
                <a:sym typeface="Gill Sans"/>
              </a:rPr>
              <a:t>Khudiram</a:t>
            </a: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 Bose and Prafulla </a:t>
            </a:r>
            <a:r>
              <a:rPr lang="en-US" sz="2133" dirty="0" err="1">
                <a:latin typeface="Gill Sans"/>
                <a:ea typeface="Gill Sans"/>
                <a:cs typeface="Gill Sans"/>
                <a:sym typeface="Gill Sans"/>
              </a:rPr>
              <a:t>Chaki</a:t>
            </a: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 throw a bomb at a carriage they believed was carrying a notorious </a:t>
            </a:r>
            <a:r>
              <a:rPr lang="en-US" sz="2133" i="1" dirty="0">
                <a:latin typeface="Gill Sans"/>
                <a:ea typeface="Gill Sans"/>
                <a:cs typeface="Gill Sans"/>
                <a:sym typeface="Gill Sans"/>
              </a:rPr>
              <a:t>Raj </a:t>
            </a: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official</a:t>
            </a:r>
            <a:endParaRPr sz="2667"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The bombing stuns the </a:t>
            </a:r>
            <a:r>
              <a:rPr lang="en-US" sz="2133" i="1" dirty="0">
                <a:latin typeface="Gill Sans"/>
                <a:ea typeface="Gill Sans"/>
                <a:cs typeface="Gill Sans"/>
                <a:sym typeface="Gill Sans"/>
              </a:rPr>
              <a:t>Raj</a:t>
            </a: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 and ignites the armed revolutionary struggle within the subcontinent that will continue in different forms until 1938 and during 1942-1943</a:t>
            </a:r>
            <a:endParaRPr sz="2667"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The martyrdom of </a:t>
            </a:r>
            <a:r>
              <a:rPr lang="en-US" sz="2133" dirty="0" err="1">
                <a:latin typeface="Gill Sans"/>
                <a:ea typeface="Gill Sans"/>
                <a:cs typeface="Gill Sans"/>
                <a:sym typeface="Gill Sans"/>
              </a:rPr>
              <a:t>Khudiram</a:t>
            </a:r>
            <a:r>
              <a:rPr lang="en-US" sz="2133" dirty="0">
                <a:latin typeface="Gill Sans"/>
                <a:ea typeface="Gill Sans"/>
                <a:cs typeface="Gill Sans"/>
                <a:sym typeface="Gill Sans"/>
              </a:rPr>
              <a:t> and Prafulla reinvigorates the militant anti-colonial movement </a:t>
            </a:r>
            <a:endParaRPr sz="2667" dirty="0"/>
          </a:p>
          <a:p>
            <a:pPr marL="380990" indent="-265847">
              <a:lnSpc>
                <a:spcPct val="90000"/>
              </a:lnSpc>
              <a:spcBef>
                <a:spcPts val="427"/>
              </a:spcBef>
              <a:buSzPts val="1360"/>
              <a:buNone/>
            </a:pPr>
            <a:endParaRPr sz="2000" dirty="0">
              <a:latin typeface="Gill Sans"/>
              <a:ea typeface="Gill Sans"/>
              <a:cs typeface="Gill Sans"/>
              <a:sym typeface="Gill Sans"/>
            </a:endParaRPr>
          </a:p>
          <a:p>
            <a:pPr marL="380990" indent="-265847">
              <a:lnSpc>
                <a:spcPct val="90000"/>
              </a:lnSpc>
              <a:spcBef>
                <a:spcPts val="427"/>
              </a:spcBef>
              <a:buSzPts val="1360"/>
              <a:buNone/>
            </a:pPr>
            <a:endParaRPr sz="2000" dirty="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34" name="Google Shape;634;p51" descr="http://2.bp.blogspot.com/_kvO9G5Zbtuo/S8m56uwEKQI/AAAAAAAAA-M/cZCE2FmZqP4/s1600/Khudiram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718" y="2361056"/>
            <a:ext cx="4663537" cy="3649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2146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C6ED-D9E9-4957-A3E0-6117E628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as-IN" b="0" i="0" dirty="0">
                <a:effectLst/>
                <a:latin typeface="Linux Libertine"/>
              </a:rPr>
              <a:t>একবার বিদায় দে মা ঘুরে আসি</a:t>
            </a:r>
            <a:br>
              <a:rPr lang="as-IN" b="0" i="0" dirty="0">
                <a:effectLst/>
                <a:latin typeface="Linux Libertine"/>
              </a:rPr>
            </a:br>
            <a:r>
              <a:rPr lang="as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পীতাম্বর দাস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Pitambar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27C02-ED3B-49FD-88B9-7C233FFB1177}"/>
              </a:ext>
            </a:extLst>
          </p:cNvPr>
          <p:cNvSpPr txBox="1"/>
          <p:nvPr/>
        </p:nvSpPr>
        <p:spPr>
          <a:xfrm>
            <a:off x="1530981" y="2137217"/>
            <a:ext cx="6096000" cy="411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একবার বিদায় দে মা ঘুরে আসি।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হাসি হাসি পরব ফাঁসি দেখবে ভারতবাসী।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কলের বোমা তৈরি করে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দাঁড়িয়েছিলাম রাস্তার ধারে মাগো,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বড়লাটকে মারতে গিয়ে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মারলাম আরেক ইংলন্ডবাসী।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হাতে যদি থাকতো ছোরা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তোর ক্ষুদি কি পড়তো ধরা মাগো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রক্ত-মাংস এক করিতাম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দেখতো জগতবাসী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/>
              <a:t/>
            </a:r>
            <a:br>
              <a:rPr lang="as-IN" sz="1867" dirty="0"/>
            </a:br>
            <a:endParaRPr lang="en-US" sz="1867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4FED7-75EE-4B63-841C-2F4CE7DA5761}"/>
              </a:ext>
            </a:extLst>
          </p:cNvPr>
          <p:cNvSpPr txBox="1"/>
          <p:nvPr/>
        </p:nvSpPr>
        <p:spPr>
          <a:xfrm>
            <a:off x="6472929" y="2750633"/>
            <a:ext cx="6096000" cy="382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শনিবার বেলা দশটার পরে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জজকোর্টেতে লোক না ধরে মাগো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হল অভিরামের দ্বীপচালান মা ক্ষুদিরামের ফাঁসি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বারো লক্ষ তেত্রিশ কোটি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রইলো মা তোর বেটা বেটি মাগো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তাদের নিয়ে ঘর করিস মা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মোদের করিস দাসী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দশ মাস দশদিন পরে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জন্ম নেব মাসির ঘরে মাগো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তখন যদি না চিনতে পারিস</a:t>
            </a:r>
            <a:r>
              <a:rPr lang="as-IN" sz="1867" dirty="0"/>
              <a:t/>
            </a:r>
            <a:br>
              <a:rPr lang="as-IN" sz="1867" dirty="0"/>
            </a:br>
            <a:r>
              <a:rPr lang="as-IN" sz="1867" dirty="0">
                <a:solidFill>
                  <a:srgbClr val="202122"/>
                </a:solidFill>
                <a:latin typeface="Arial" panose="020B0604020202020204" pitchFamily="34" charset="0"/>
              </a:rPr>
              <a:t>দেখবি গলায় ফাঁসি।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221075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6D1A256-B3EC-41F4-8286-EEF02004B643}"/>
              </a:ext>
            </a:extLst>
          </p:cNvPr>
          <p:cNvGrpSpPr/>
          <p:nvPr/>
        </p:nvGrpSpPr>
        <p:grpSpPr>
          <a:xfrm>
            <a:off x="1991018" y="697480"/>
            <a:ext cx="8486217" cy="6062393"/>
            <a:chOff x="1493263" y="523109"/>
            <a:chExt cx="6364663" cy="4546795"/>
          </a:xfrm>
        </p:grpSpPr>
        <p:pic>
          <p:nvPicPr>
            <p:cNvPr id="640" name="Google Shape;640;p53" descr="http://www.muktadhara.net/bplabi4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93263" y="523109"/>
              <a:ext cx="6364663" cy="42489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53"/>
            <p:cNvSpPr txBox="1"/>
            <p:nvPr/>
          </p:nvSpPr>
          <p:spPr>
            <a:xfrm>
              <a:off x="5095511" y="4762120"/>
              <a:ext cx="2707695" cy="307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>
                <a:buSzPts val="1400"/>
              </a:pPr>
              <a:r>
                <a:rPr lang="en-US" sz="1867" dirty="0"/>
                <a:t>Hem Chandra Das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25D937-8D50-40A6-B4AF-F00783F4FA56}"/>
                </a:ext>
              </a:extLst>
            </p:cNvPr>
            <p:cNvSpPr txBox="1"/>
            <p:nvPr/>
          </p:nvSpPr>
          <p:spPr>
            <a:xfrm>
              <a:off x="1804370" y="2493710"/>
              <a:ext cx="4572000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dirty="0" err="1"/>
                <a:t>Barindra</a:t>
              </a:r>
              <a:r>
                <a:rPr lang="en-US" sz="1867" dirty="0"/>
                <a:t> Kumar Ghose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CDCE12-1438-4142-9271-281E6B50CD1D}"/>
                </a:ext>
              </a:extLst>
            </p:cNvPr>
            <p:cNvSpPr txBox="1"/>
            <p:nvPr/>
          </p:nvSpPr>
          <p:spPr>
            <a:xfrm>
              <a:off x="5306662" y="2482914"/>
              <a:ext cx="2139416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dirty="0" err="1"/>
                <a:t>Upendranath</a:t>
              </a:r>
              <a:r>
                <a:rPr lang="en-US" sz="1867" dirty="0"/>
                <a:t> Banerjee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55E75E-AF18-4EEF-919F-3571CF88C935}"/>
                </a:ext>
              </a:extLst>
            </p:cNvPr>
            <p:cNvSpPr txBox="1"/>
            <p:nvPr/>
          </p:nvSpPr>
          <p:spPr>
            <a:xfrm>
              <a:off x="2202238" y="4768272"/>
              <a:ext cx="1671747" cy="284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67" dirty="0" err="1"/>
                <a:t>Ullaskar</a:t>
              </a:r>
              <a:r>
                <a:rPr lang="en-US" sz="1867" dirty="0"/>
                <a:t> </a:t>
              </a:r>
              <a:r>
                <a:rPr lang="en-US" sz="1867" dirty="0" err="1"/>
                <a:t>Dutt</a:t>
              </a:r>
              <a:r>
                <a:rPr lang="en-US" sz="1867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432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Kolkata Martyrs : Binoy, Badal &amp; Dinesh - Kreately">
            <a:extLst>
              <a:ext uri="{FF2B5EF4-FFF2-40B4-BE49-F238E27FC236}">
                <a16:creationId xmlns:a16="http://schemas.microsoft.com/office/drawing/2014/main" id="{7725AB21-E361-47E4-921A-F63CBD163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44" y="1347167"/>
            <a:ext cx="6828917" cy="40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FB3277E-1FCE-4B81-AD75-750142B5E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73" y="1347167"/>
            <a:ext cx="2663259" cy="336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3B7B32-23A8-4883-BD7F-9950EFD7A619}"/>
              </a:ext>
            </a:extLst>
          </p:cNvPr>
          <p:cNvSpPr txBox="1"/>
          <p:nvPr/>
        </p:nvSpPr>
        <p:spPr>
          <a:xfrm>
            <a:off x="7962027" y="4712558"/>
            <a:ext cx="3048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b="1" dirty="0" err="1">
                <a:solidFill>
                  <a:srgbClr val="202122"/>
                </a:solidFill>
                <a:latin typeface="Arial" panose="020B0604020202020204" pitchFamily="34" charset="0"/>
              </a:rPr>
              <a:t>Jatindranath</a:t>
            </a:r>
            <a:r>
              <a:rPr lang="en-US" sz="1867" b="1" dirty="0">
                <a:solidFill>
                  <a:srgbClr val="202122"/>
                </a:solidFill>
                <a:latin typeface="Arial" panose="020B0604020202020204" pitchFamily="34" charset="0"/>
              </a:rPr>
              <a:t> Mukherjee</a:t>
            </a:r>
            <a:endParaRPr lang="en-US" sz="18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8A864-4F8E-4374-9F0D-117E49AAF677}"/>
              </a:ext>
            </a:extLst>
          </p:cNvPr>
          <p:cNvSpPr txBox="1"/>
          <p:nvPr/>
        </p:nvSpPr>
        <p:spPr>
          <a:xfrm>
            <a:off x="8539053" y="5034149"/>
            <a:ext cx="189394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en-US" sz="1867" dirty="0" err="1">
                <a:solidFill>
                  <a:srgbClr val="202122"/>
                </a:solidFill>
                <a:latin typeface="Arial" panose="020B0604020202020204" pitchFamily="34" charset="0"/>
              </a:rPr>
              <a:t>Bagha</a:t>
            </a:r>
            <a:r>
              <a:rPr lang="en-US" sz="1867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sz="1867" dirty="0" err="1">
                <a:solidFill>
                  <a:srgbClr val="202122"/>
                </a:solidFill>
                <a:latin typeface="Arial" panose="020B0604020202020204" pitchFamily="34" charset="0"/>
              </a:rPr>
              <a:t>Jatin</a:t>
            </a:r>
            <a:r>
              <a:rPr lang="en-US" sz="1867" dirty="0">
                <a:solidFill>
                  <a:srgbClr val="202122"/>
                </a:solidFill>
                <a:latin typeface="Arial" panose="020B0604020202020204" pitchFamily="34" charset="0"/>
              </a:rPr>
              <a:t>) 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836113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4"/>
          <p:cNvSpPr txBox="1">
            <a:spLocks noGrp="1"/>
          </p:cNvSpPr>
          <p:nvPr>
            <p:ph type="title"/>
          </p:nvPr>
        </p:nvSpPr>
        <p:spPr>
          <a:xfrm>
            <a:off x="746233" y="800967"/>
            <a:ext cx="10162800" cy="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 fontScale="90000"/>
          </a:bodyPr>
          <a:lstStyle/>
          <a:p>
            <a:pPr algn="l">
              <a:buClr>
                <a:schemeClr val="accent1"/>
              </a:buClr>
              <a:buSzPct val="150000"/>
            </a:pPr>
            <a:r>
              <a:rPr lang="en-US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THE PARTITION OF BENGAL: </a:t>
            </a:r>
            <a:br>
              <a:rPr lang="en-US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667" dirty="0">
                <a:solidFill>
                  <a:schemeClr val="tx1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ANTI-COLONIAL STRUGGLES</a:t>
            </a:r>
            <a:r>
              <a:rPr lang="en-US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648" name="Google Shape;648;p54"/>
          <p:cNvGrpSpPr/>
          <p:nvPr/>
        </p:nvGrpSpPr>
        <p:grpSpPr>
          <a:xfrm>
            <a:off x="1052366" y="1957933"/>
            <a:ext cx="10163071" cy="4709131"/>
            <a:chOff x="0" y="0"/>
            <a:chExt cx="5259300" cy="3531848"/>
          </a:xfrm>
        </p:grpSpPr>
        <p:cxnSp>
          <p:nvCxnSpPr>
            <p:cNvPr id="649" name="Google Shape;649;p54"/>
            <p:cNvCxnSpPr/>
            <p:nvPr/>
          </p:nvCxnSpPr>
          <p:spPr>
            <a:xfrm>
              <a:off x="0" y="0"/>
              <a:ext cx="5259278" cy="0"/>
            </a:xfrm>
            <a:prstGeom prst="straightConnector1">
              <a:avLst/>
            </a:prstGeom>
            <a:gradFill>
              <a:gsLst>
                <a:gs pos="0">
                  <a:srgbClr val="9BBF65"/>
                </a:gs>
                <a:gs pos="84000">
                  <a:srgbClr val="75983D"/>
                </a:gs>
                <a:gs pos="100000">
                  <a:srgbClr val="75983D"/>
                </a:gs>
              </a:gsLst>
              <a:lin ang="5400000" scaled="0"/>
            </a:gradFill>
            <a:ln w="127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1"/>
                </a:srgbClr>
              </a:outerShdw>
            </a:effectLst>
          </p:spPr>
        </p:cxnSp>
        <p:sp>
          <p:nvSpPr>
            <p:cNvPr id="650" name="Google Shape;650;p54"/>
            <p:cNvSpPr/>
            <p:nvPr/>
          </p:nvSpPr>
          <p:spPr>
            <a:xfrm>
              <a:off x="0" y="0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1" name="Google Shape;651;p54"/>
            <p:cNvSpPr txBox="1"/>
            <p:nvPr/>
          </p:nvSpPr>
          <p:spPr>
            <a:xfrm>
              <a:off x="0" y="0"/>
              <a:ext cx="5259300" cy="8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pPr>
                <a:lnSpc>
                  <a:spcPct val="90000"/>
                </a:lnSpc>
                <a:buSzPts val="1800"/>
              </a:pPr>
              <a:r>
                <a:rPr lang="en-US" sz="2133">
                  <a:latin typeface="Gill Sans"/>
                  <a:ea typeface="Gill Sans"/>
                  <a:cs typeface="Gill Sans"/>
                  <a:sym typeface="Gill Sans"/>
                </a:rPr>
                <a:t>In the short term, the first </a:t>
              </a:r>
              <a:r>
                <a:rPr lang="en-US" sz="2133" i="1">
                  <a:latin typeface="Gill Sans"/>
                  <a:ea typeface="Gill Sans"/>
                  <a:cs typeface="Gill Sans"/>
                  <a:sym typeface="Gill Sans"/>
                </a:rPr>
                <a:t>New Era </a:t>
              </a:r>
              <a:r>
                <a:rPr lang="en-US" sz="2133">
                  <a:latin typeface="Gill Sans"/>
                  <a:ea typeface="Gill Sans"/>
                  <a:cs typeface="Gill Sans"/>
                  <a:sym typeface="Gill Sans"/>
                </a:rPr>
                <a:t>group is destroyed by the </a:t>
              </a:r>
              <a:r>
                <a:rPr lang="en-US" sz="2133" i="1">
                  <a:latin typeface="Gill Sans"/>
                  <a:ea typeface="Gill Sans"/>
                  <a:cs typeface="Gill Sans"/>
                  <a:sym typeface="Gill Sans"/>
                </a:rPr>
                <a:t>Raj</a:t>
              </a:r>
              <a:endParaRPr sz="2133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652" name="Google Shape;652;p54"/>
            <p:cNvCxnSpPr/>
            <p:nvPr/>
          </p:nvCxnSpPr>
          <p:spPr>
            <a:xfrm>
              <a:off x="0" y="882961"/>
              <a:ext cx="5259278" cy="0"/>
            </a:xfrm>
            <a:prstGeom prst="straightConnector1">
              <a:avLst/>
            </a:prstGeom>
            <a:gradFill>
              <a:gsLst>
                <a:gs pos="0">
                  <a:srgbClr val="8CCA79"/>
                </a:gs>
                <a:gs pos="84000">
                  <a:srgbClr val="5FA647"/>
                </a:gs>
                <a:gs pos="100000">
                  <a:srgbClr val="5FA647"/>
                </a:gs>
              </a:gsLst>
              <a:lin ang="5400000" scaled="0"/>
            </a:gradFill>
            <a:ln w="12700" cap="rnd" cmpd="sng">
              <a:solidFill>
                <a:srgbClr val="76C05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1"/>
                </a:srgbClr>
              </a:outerShdw>
            </a:effectLst>
          </p:spPr>
        </p:cxnSp>
        <p:sp>
          <p:nvSpPr>
            <p:cNvPr id="653" name="Google Shape;653;p54"/>
            <p:cNvSpPr/>
            <p:nvPr/>
          </p:nvSpPr>
          <p:spPr>
            <a:xfrm>
              <a:off x="0" y="882962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4" name="Google Shape;654;p54"/>
            <p:cNvSpPr txBox="1"/>
            <p:nvPr/>
          </p:nvSpPr>
          <p:spPr>
            <a:xfrm>
              <a:off x="0" y="882962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pPr>
                <a:lnSpc>
                  <a:spcPct val="90000"/>
                </a:lnSpc>
                <a:buSzPts val="1800"/>
              </a:pPr>
              <a:r>
                <a:rPr lang="en-US" sz="2000" dirty="0">
                  <a:latin typeface="Gill Sans"/>
                  <a:ea typeface="Gill Sans"/>
                  <a:cs typeface="Gill Sans"/>
                  <a:sym typeface="Gill Sans"/>
                </a:rPr>
                <a:t>1907:  Aurobindo Ghose and other militant leaders try to wrest control of the Indian National Congress but fail</a:t>
              </a:r>
              <a:endParaRPr sz="1467" dirty="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655" name="Google Shape;655;p54"/>
            <p:cNvCxnSpPr/>
            <p:nvPr/>
          </p:nvCxnSpPr>
          <p:spPr>
            <a:xfrm>
              <a:off x="0" y="1765923"/>
              <a:ext cx="5259278" cy="0"/>
            </a:xfrm>
            <a:prstGeom prst="straightConnector1">
              <a:avLst/>
            </a:prstGeom>
            <a:gradFill>
              <a:gsLst>
                <a:gs pos="0">
                  <a:srgbClr val="8ED393"/>
                </a:gs>
                <a:gs pos="84000">
                  <a:srgbClr val="52B55B"/>
                </a:gs>
                <a:gs pos="100000">
                  <a:srgbClr val="52B55B"/>
                </a:gs>
              </a:gsLst>
              <a:lin ang="5400000" scaled="0"/>
            </a:gradFill>
            <a:ln w="12700" cap="rnd" cmpd="sng">
              <a:solidFill>
                <a:srgbClr val="72CA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1"/>
                </a:srgbClr>
              </a:outerShdw>
            </a:effectLst>
          </p:spPr>
        </p:cxnSp>
        <p:sp>
          <p:nvSpPr>
            <p:cNvPr id="656" name="Google Shape;656;p54"/>
            <p:cNvSpPr/>
            <p:nvPr/>
          </p:nvSpPr>
          <p:spPr>
            <a:xfrm>
              <a:off x="0" y="1765924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7" name="Google Shape;657;p54"/>
            <p:cNvSpPr txBox="1"/>
            <p:nvPr/>
          </p:nvSpPr>
          <p:spPr>
            <a:xfrm>
              <a:off x="0" y="1765924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pPr>
                <a:lnSpc>
                  <a:spcPct val="90000"/>
                </a:lnSpc>
                <a:buSzPts val="1800"/>
              </a:pPr>
              <a:r>
                <a:rPr lang="en-US" sz="2133">
                  <a:latin typeface="Gill Sans"/>
                  <a:ea typeface="Gill Sans"/>
                  <a:cs typeface="Gill Sans"/>
                  <a:sym typeface="Gill Sans"/>
                </a:rPr>
                <a:t>1908: The Indian National Congress categorically rejects the Swadeshi Movement </a:t>
              </a:r>
              <a:endParaRPr sz="16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658" name="Google Shape;658;p54"/>
            <p:cNvCxnSpPr/>
            <p:nvPr/>
          </p:nvCxnSpPr>
          <p:spPr>
            <a:xfrm>
              <a:off x="0" y="2648886"/>
              <a:ext cx="5259278" cy="0"/>
            </a:xfrm>
            <a:prstGeom prst="straightConnector1">
              <a:avLst/>
            </a:prstGeom>
            <a:gradFill>
              <a:gsLst>
                <a:gs pos="0">
                  <a:srgbClr val="A4DEBC"/>
                </a:gs>
                <a:gs pos="84000">
                  <a:srgbClr val="64BE8B"/>
                </a:gs>
                <a:gs pos="100000">
                  <a:srgbClr val="64BE8B"/>
                </a:gs>
              </a:gsLst>
              <a:lin ang="5400000" scaled="0"/>
            </a:gradFill>
            <a:ln w="12700" cap="rnd" cmpd="sng">
              <a:solidFill>
                <a:srgbClr val="87D4A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1"/>
                </a:srgbClr>
              </a:outerShdw>
            </a:effectLst>
          </p:spPr>
        </p:cxnSp>
        <p:sp>
          <p:nvSpPr>
            <p:cNvPr id="659" name="Google Shape;659;p54"/>
            <p:cNvSpPr/>
            <p:nvPr/>
          </p:nvSpPr>
          <p:spPr>
            <a:xfrm>
              <a:off x="0" y="2648886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60" name="Google Shape;660;p54"/>
            <p:cNvSpPr txBox="1"/>
            <p:nvPr/>
          </p:nvSpPr>
          <p:spPr>
            <a:xfrm>
              <a:off x="0" y="2648886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pPr>
                <a:lnSpc>
                  <a:spcPct val="90000"/>
                </a:lnSpc>
                <a:buSzPts val="1800"/>
              </a:pPr>
              <a:r>
                <a:rPr lang="en-US" sz="2000" dirty="0">
                  <a:latin typeface="Gill Sans"/>
                  <a:ea typeface="Gill Sans"/>
                  <a:cs typeface="Gill Sans"/>
                  <a:sym typeface="Gill Sans"/>
                </a:rPr>
                <a:t>Congress loses its popularity; and will remain at odds with the wishes of a populace who wanted a more dynamic approach to the anti-colonial struggle </a:t>
              </a:r>
              <a:endParaRPr sz="1467" dirty="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313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>
            <a:spLocks noGrp="1"/>
          </p:cNvSpPr>
          <p:nvPr>
            <p:ph type="title"/>
          </p:nvPr>
        </p:nvSpPr>
        <p:spPr>
          <a:xfrm>
            <a:off x="748467" y="593433"/>
            <a:ext cx="118584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algn="l">
              <a:lnSpc>
                <a:spcPct val="90000"/>
              </a:lnSpc>
              <a:buClr>
                <a:schemeClr val="lt1"/>
              </a:buClr>
              <a:buSzPts val="4200"/>
            </a:pPr>
            <a:r>
              <a:rPr lang="en-US" sz="3467" dirty="0"/>
              <a:t>THE PARTITION ANNULMENT  </a:t>
            </a:r>
            <a:endParaRPr sz="4000" dirty="0"/>
          </a:p>
        </p:txBody>
      </p:sp>
      <p:sp>
        <p:nvSpPr>
          <p:cNvPr id="667" name="Google Shape;667;p55"/>
          <p:cNvSpPr txBox="1">
            <a:spLocks noGrp="1"/>
          </p:cNvSpPr>
          <p:nvPr>
            <p:ph type="body" idx="1"/>
          </p:nvPr>
        </p:nvSpPr>
        <p:spPr>
          <a:xfrm>
            <a:off x="6321950" y="1981506"/>
            <a:ext cx="5275001" cy="404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 lnSpcReduction="10000"/>
          </a:bodyPr>
          <a:lstStyle/>
          <a:p>
            <a:pPr marL="285320" indent="-285320">
              <a:lnSpc>
                <a:spcPct val="90000"/>
              </a:lnSpc>
              <a:spcBef>
                <a:spcPts val="427"/>
              </a:spcBef>
              <a:buClr>
                <a:schemeClr val="dk2"/>
              </a:buClr>
              <a:buSzPts val="1360"/>
            </a:pP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Unexpectedly, despite having defeated all the phases of the Swadeshi Movement the </a:t>
            </a:r>
            <a:r>
              <a:rPr lang="en-US" sz="1867" i="1" dirty="0">
                <a:latin typeface="Gill Sans"/>
                <a:ea typeface="Gill Sans"/>
                <a:cs typeface="Gill Sans"/>
                <a:sym typeface="Gill Sans"/>
              </a:rPr>
              <a:t>Raj </a:t>
            </a: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announces the reversal of the Partition in 1911</a:t>
            </a:r>
            <a:endParaRPr dirty="0"/>
          </a:p>
          <a:p>
            <a:pPr marL="285320" indent="-285320">
              <a:lnSpc>
                <a:spcPct val="90000"/>
              </a:lnSpc>
              <a:spcBef>
                <a:spcPts val="427"/>
              </a:spcBef>
              <a:buClr>
                <a:schemeClr val="dk2"/>
              </a:buClr>
              <a:buSzPts val="1360"/>
            </a:pP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Morley, the Secretary of State for India and </a:t>
            </a:r>
            <a:r>
              <a:rPr lang="en-US" sz="1867" dirty="0" err="1">
                <a:latin typeface="Gill Sans"/>
                <a:ea typeface="Gill Sans"/>
                <a:cs typeface="Gill Sans"/>
                <a:sym typeface="Gill Sans"/>
              </a:rPr>
              <a:t>Kynynmound</a:t>
            </a: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, the Viceroy, institute the so-called Government of India Act of 1909: </a:t>
            </a:r>
            <a:endParaRPr dirty="0"/>
          </a:p>
          <a:p>
            <a:pPr marL="285320" indent="-285320">
              <a:lnSpc>
                <a:spcPct val="90000"/>
              </a:lnSpc>
              <a:spcBef>
                <a:spcPts val="427"/>
              </a:spcBef>
              <a:buClr>
                <a:schemeClr val="dk2"/>
              </a:buClr>
              <a:buSzPts val="1360"/>
            </a:pP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The Act promises the right to franchise and principle of elections; very vague, narrow and restrictive</a:t>
            </a:r>
            <a:endParaRPr dirty="0"/>
          </a:p>
          <a:p>
            <a:pPr marL="285320" indent="-285320">
              <a:lnSpc>
                <a:spcPct val="90000"/>
              </a:lnSpc>
              <a:spcBef>
                <a:spcPts val="427"/>
              </a:spcBef>
              <a:buClr>
                <a:schemeClr val="dk2"/>
              </a:buClr>
              <a:buSzPts val="1360"/>
            </a:pP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The </a:t>
            </a:r>
            <a:r>
              <a:rPr lang="en-US" sz="1867" i="1" dirty="0">
                <a:latin typeface="Gill Sans"/>
                <a:ea typeface="Gill Sans"/>
                <a:cs typeface="Gill Sans"/>
                <a:sym typeface="Gill Sans"/>
              </a:rPr>
              <a:t>Raj </a:t>
            </a:r>
            <a:r>
              <a:rPr lang="en-US" sz="1867" dirty="0">
                <a:latin typeface="Gill Sans"/>
                <a:ea typeface="Gill Sans"/>
                <a:cs typeface="Gill Sans"/>
                <a:sym typeface="Gill Sans"/>
              </a:rPr>
              <a:t>assured its masters in London, speaking of the Act and the concessions: “…we anticipate that the aristocratic element in society and the moderate men…will oppose…any attempt to democratize…” </a:t>
            </a:r>
            <a:endParaRPr dirty="0"/>
          </a:p>
          <a:p>
            <a:pPr marL="285320" indent="-170176">
              <a:lnSpc>
                <a:spcPct val="90000"/>
              </a:lnSpc>
              <a:spcBef>
                <a:spcPts val="427"/>
              </a:spcBef>
              <a:buClr>
                <a:schemeClr val="dk2"/>
              </a:buClr>
              <a:buSzPts val="1360"/>
              <a:buNone/>
            </a:pPr>
            <a:endParaRPr sz="1867" dirty="0">
              <a:latin typeface="Gill Sans"/>
              <a:ea typeface="Gill Sans"/>
              <a:cs typeface="Gill Sans"/>
              <a:sym typeface="Gill Sans"/>
            </a:endParaRPr>
          </a:p>
          <a:p>
            <a:pPr marL="285320" indent="-170176">
              <a:lnSpc>
                <a:spcPct val="90000"/>
              </a:lnSpc>
              <a:spcBef>
                <a:spcPts val="427"/>
              </a:spcBef>
              <a:buClr>
                <a:schemeClr val="dk2"/>
              </a:buClr>
              <a:buSzPts val="1360"/>
              <a:buNone/>
            </a:pPr>
            <a:endParaRPr sz="1867" dirty="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68" name="Google Shape;668;p55" descr="160. First Partition of Bengal - Civil Aspirant"/>
          <p:cNvPicPr preferRelativeResize="0"/>
          <p:nvPr/>
        </p:nvPicPr>
        <p:blipFill rotWithShape="1">
          <a:blip r:embed="rId3">
            <a:alphaModFix/>
          </a:blip>
          <a:srcRect l="13016" r="10489" b="-1"/>
          <a:stretch/>
        </p:blipFill>
        <p:spPr>
          <a:xfrm>
            <a:off x="456037" y="1825560"/>
            <a:ext cx="5476188" cy="4582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836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833D-5602-4BD2-BDFA-AF8EC477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9"/>
            <a:ext cx="11029616" cy="9883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Comparative Picture of Bengal Before 1905 and after 1911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4F6EC8-60C6-45EC-9582-EA12CEC497A7}"/>
              </a:ext>
            </a:extLst>
          </p:cNvPr>
          <p:cNvGrpSpPr/>
          <p:nvPr/>
        </p:nvGrpSpPr>
        <p:grpSpPr>
          <a:xfrm>
            <a:off x="5077610" y="1717992"/>
            <a:ext cx="6689601" cy="5485217"/>
            <a:chOff x="4140206" y="1114314"/>
            <a:chExt cx="5318232" cy="4384691"/>
          </a:xfrm>
        </p:grpSpPr>
        <p:pic>
          <p:nvPicPr>
            <p:cNvPr id="6" name="Google Shape;594;p46" descr="A map of india with different colored states&#10;&#10;Description automatically generated">
              <a:extLst>
                <a:ext uri="{FF2B5EF4-FFF2-40B4-BE49-F238E27FC236}">
                  <a16:creationId xmlns:a16="http://schemas.microsoft.com/office/drawing/2014/main" id="{ED40624A-07E5-4B7A-ABB6-99BA99FC275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08" b="94872" l="1364" r="98682"/>
                      </a14:imgEffect>
                      <a14:imgEffect>
                        <a14:brightnessContrast bright="-73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140206" y="1114314"/>
              <a:ext cx="5318232" cy="43846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2" descr="r/MapPorn - Map of Bengal Province before 1947 India - Pakistan division.">
              <a:extLst>
                <a:ext uri="{FF2B5EF4-FFF2-40B4-BE49-F238E27FC236}">
                  <a16:creationId xmlns:a16="http://schemas.microsoft.com/office/drawing/2014/main" id="{0D02201F-B897-4627-8CD0-D70FC7D1C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3810" l="3785" r="97809">
                          <a14:foregroundMark x1="77092" y1="70317" x2="77092" y2="70317"/>
                          <a14:foregroundMark x1="71514" y1="69048" x2="71514" y2="69048"/>
                          <a14:foregroundMark x1="48805" y1="20635" x2="48805" y2="20635"/>
                          <a14:foregroundMark x1="77689" y1="66825" x2="77689" y2="66825"/>
                          <a14:foregroundMark x1="67331" y1="73175" x2="67331" y2="73175"/>
                          <a14:foregroundMark x1="82869" y1="71587" x2="82869" y2="715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414" y="1456721"/>
              <a:ext cx="2344736" cy="3468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oogle Shape;594;p46" descr="A map of india with different colored states&#10;&#10;Description automatically generated">
            <a:extLst>
              <a:ext uri="{FF2B5EF4-FFF2-40B4-BE49-F238E27FC236}">
                <a16:creationId xmlns:a16="http://schemas.microsoft.com/office/drawing/2014/main" id="{ED3B3394-A30F-4F79-93DC-D8037C376AB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25422" y="1882033"/>
            <a:ext cx="3166129" cy="246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r/MapPorn - Map of Bengal Province before 1947 India - Pakistan division.">
            <a:extLst>
              <a:ext uri="{FF2B5EF4-FFF2-40B4-BE49-F238E27FC236}">
                <a16:creationId xmlns:a16="http://schemas.microsoft.com/office/drawing/2014/main" id="{B7768AF4-BFF9-445A-8849-D7BA78204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498" y="4350781"/>
            <a:ext cx="1998036" cy="25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9C91CF-DD82-493A-84FE-7FA4F43786E2}"/>
              </a:ext>
            </a:extLst>
          </p:cNvPr>
          <p:cNvSpPr txBox="1"/>
          <p:nvPr/>
        </p:nvSpPr>
        <p:spPr>
          <a:xfrm>
            <a:off x="119811" y="2074983"/>
            <a:ext cx="1690672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133" b="1" dirty="0"/>
              <a:t>Bengal Presidency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3C7D5-A740-440C-9935-E4FE9BF658BE}"/>
              </a:ext>
            </a:extLst>
          </p:cNvPr>
          <p:cNvSpPr txBox="1"/>
          <p:nvPr/>
        </p:nvSpPr>
        <p:spPr>
          <a:xfrm>
            <a:off x="330281" y="4904730"/>
            <a:ext cx="2123024" cy="10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133" b="1" dirty="0"/>
              <a:t>Bengal Province after the Annulment</a:t>
            </a:r>
          </a:p>
        </p:txBody>
      </p:sp>
    </p:spTree>
    <p:extLst>
      <p:ext uri="{BB962C8B-B14F-4D97-AF65-F5344CB8AC3E}">
        <p14:creationId xmlns:p14="http://schemas.microsoft.com/office/powerpoint/2010/main" val="1421465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6"/>
          <p:cNvSpPr txBox="1">
            <a:spLocks noGrp="1"/>
          </p:cNvSpPr>
          <p:nvPr>
            <p:ph type="title"/>
          </p:nvPr>
        </p:nvSpPr>
        <p:spPr>
          <a:xfrm>
            <a:off x="703433" y="235567"/>
            <a:ext cx="7592400" cy="1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pPr algn="l">
              <a:buClr>
                <a:schemeClr val="accent1"/>
              </a:buClr>
              <a:buSzPts val="4200"/>
            </a:pPr>
            <a:r>
              <a:rPr lang="en-US" sz="3333">
                <a:solidFill>
                  <a:schemeClr val="accent1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BENGAL'</a:t>
            </a:r>
            <a:r>
              <a:rPr lang="en-US" sz="3333">
                <a:solidFill>
                  <a:schemeClr val="accent1"/>
                </a:solidFill>
                <a:highlight>
                  <a:srgbClr val="FFFF00"/>
                </a:highlight>
              </a:rPr>
              <a:t>s </a:t>
            </a:r>
            <a:r>
              <a:rPr lang="en-US" sz="3333">
                <a:solidFill>
                  <a:schemeClr val="accent1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COMMUNALISM </a:t>
            </a:r>
            <a:endParaRPr/>
          </a:p>
        </p:txBody>
      </p:sp>
      <p:grpSp>
        <p:nvGrpSpPr>
          <p:cNvPr id="675" name="Google Shape;675;p56"/>
          <p:cNvGrpSpPr/>
          <p:nvPr/>
        </p:nvGrpSpPr>
        <p:grpSpPr>
          <a:xfrm>
            <a:off x="595640" y="1913303"/>
            <a:ext cx="11084483" cy="4709131"/>
            <a:chOff x="0" y="0"/>
            <a:chExt cx="5259278" cy="3531848"/>
          </a:xfrm>
        </p:grpSpPr>
        <p:cxnSp>
          <p:nvCxnSpPr>
            <p:cNvPr id="676" name="Google Shape;676;p56"/>
            <p:cNvCxnSpPr/>
            <p:nvPr/>
          </p:nvCxnSpPr>
          <p:spPr>
            <a:xfrm>
              <a:off x="0" y="0"/>
              <a:ext cx="5259278" cy="0"/>
            </a:xfrm>
            <a:prstGeom prst="straightConnector1">
              <a:avLst/>
            </a:prstGeom>
            <a:gradFill>
              <a:gsLst>
                <a:gs pos="0">
                  <a:srgbClr val="9BBF65"/>
                </a:gs>
                <a:gs pos="84000">
                  <a:srgbClr val="75983D"/>
                </a:gs>
                <a:gs pos="100000">
                  <a:srgbClr val="75983D"/>
                </a:gs>
              </a:gsLst>
              <a:lin ang="5400000" scaled="0"/>
            </a:gradFill>
            <a:ln w="127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1"/>
                </a:srgbClr>
              </a:outerShdw>
            </a:effectLst>
          </p:spPr>
        </p:cxnSp>
        <p:sp>
          <p:nvSpPr>
            <p:cNvPr id="677" name="Google Shape;677;p56"/>
            <p:cNvSpPr/>
            <p:nvPr/>
          </p:nvSpPr>
          <p:spPr>
            <a:xfrm>
              <a:off x="0" y="0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78" name="Google Shape;678;p56"/>
            <p:cNvSpPr txBox="1"/>
            <p:nvPr/>
          </p:nvSpPr>
          <p:spPr>
            <a:xfrm>
              <a:off x="0" y="0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pPr>
                <a:lnSpc>
                  <a:spcPct val="90000"/>
                </a:lnSpc>
                <a:buSzPts val="1800"/>
              </a:pPr>
              <a:r>
                <a:rPr lang="en-US" sz="2400"/>
                <a:t>27 seats are now opened in the Imperial Legislative Council; 8 are to be reserved for Muslims </a:t>
              </a:r>
              <a:endParaRPr sz="1867"/>
            </a:p>
          </p:txBody>
        </p:sp>
        <p:cxnSp>
          <p:nvCxnSpPr>
            <p:cNvPr id="679" name="Google Shape;679;p56"/>
            <p:cNvCxnSpPr/>
            <p:nvPr/>
          </p:nvCxnSpPr>
          <p:spPr>
            <a:xfrm>
              <a:off x="0" y="882961"/>
              <a:ext cx="5259278" cy="0"/>
            </a:xfrm>
            <a:prstGeom prst="straightConnector1">
              <a:avLst/>
            </a:prstGeom>
            <a:gradFill>
              <a:gsLst>
                <a:gs pos="0">
                  <a:srgbClr val="8CCA79"/>
                </a:gs>
                <a:gs pos="84000">
                  <a:srgbClr val="5FA647"/>
                </a:gs>
                <a:gs pos="100000">
                  <a:srgbClr val="5FA647"/>
                </a:gs>
              </a:gsLst>
              <a:lin ang="5400000" scaled="0"/>
            </a:gradFill>
            <a:ln w="12700" cap="rnd" cmpd="sng">
              <a:solidFill>
                <a:srgbClr val="76C05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1"/>
                </a:srgbClr>
              </a:outerShdw>
            </a:effectLst>
          </p:spPr>
        </p:cxnSp>
        <p:sp>
          <p:nvSpPr>
            <p:cNvPr id="680" name="Google Shape;680;p56"/>
            <p:cNvSpPr/>
            <p:nvPr/>
          </p:nvSpPr>
          <p:spPr>
            <a:xfrm>
              <a:off x="0" y="882962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1" name="Google Shape;681;p56"/>
            <p:cNvSpPr txBox="1"/>
            <p:nvPr/>
          </p:nvSpPr>
          <p:spPr>
            <a:xfrm>
              <a:off x="0" y="882962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pPr>
                <a:lnSpc>
                  <a:spcPct val="90000"/>
                </a:lnSpc>
                <a:buSzPts val="1800"/>
              </a:pPr>
              <a:r>
                <a:rPr lang="en-US" sz="2400"/>
                <a:t>The introduction of separate electorates; this will further engender communalism in the coming years </a:t>
              </a:r>
              <a:endParaRPr sz="1867"/>
            </a:p>
          </p:txBody>
        </p:sp>
        <p:cxnSp>
          <p:nvCxnSpPr>
            <p:cNvPr id="682" name="Google Shape;682;p56"/>
            <p:cNvCxnSpPr/>
            <p:nvPr/>
          </p:nvCxnSpPr>
          <p:spPr>
            <a:xfrm>
              <a:off x="0" y="1765923"/>
              <a:ext cx="5259278" cy="0"/>
            </a:xfrm>
            <a:prstGeom prst="straightConnector1">
              <a:avLst/>
            </a:prstGeom>
            <a:gradFill>
              <a:gsLst>
                <a:gs pos="0">
                  <a:srgbClr val="8ED393"/>
                </a:gs>
                <a:gs pos="84000">
                  <a:srgbClr val="52B55B"/>
                </a:gs>
                <a:gs pos="100000">
                  <a:srgbClr val="52B55B"/>
                </a:gs>
              </a:gsLst>
              <a:lin ang="5400000" scaled="0"/>
            </a:gradFill>
            <a:ln w="12700" cap="rnd" cmpd="sng">
              <a:solidFill>
                <a:srgbClr val="72CA7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1"/>
                </a:srgbClr>
              </a:outerShdw>
            </a:effectLst>
          </p:spPr>
        </p:cxnSp>
        <p:sp>
          <p:nvSpPr>
            <p:cNvPr id="683" name="Google Shape;683;p56"/>
            <p:cNvSpPr/>
            <p:nvPr/>
          </p:nvSpPr>
          <p:spPr>
            <a:xfrm>
              <a:off x="0" y="1765924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4" name="Google Shape;684;p56"/>
            <p:cNvSpPr txBox="1"/>
            <p:nvPr/>
          </p:nvSpPr>
          <p:spPr>
            <a:xfrm>
              <a:off x="0" y="1765924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pPr>
                <a:lnSpc>
                  <a:spcPct val="90000"/>
                </a:lnSpc>
                <a:buSzPts val="1800"/>
              </a:pPr>
              <a:r>
                <a:rPr lang="en-US" sz="2400" dirty="0"/>
                <a:t>Communal tensions which had flared up during the Swadeshi Movement remain unresolved </a:t>
              </a:r>
              <a:endParaRPr sz="1867" dirty="0"/>
            </a:p>
          </p:txBody>
        </p:sp>
        <p:cxnSp>
          <p:nvCxnSpPr>
            <p:cNvPr id="685" name="Google Shape;685;p56"/>
            <p:cNvCxnSpPr/>
            <p:nvPr/>
          </p:nvCxnSpPr>
          <p:spPr>
            <a:xfrm>
              <a:off x="0" y="2648886"/>
              <a:ext cx="5259278" cy="0"/>
            </a:xfrm>
            <a:prstGeom prst="straightConnector1">
              <a:avLst/>
            </a:prstGeom>
            <a:gradFill>
              <a:gsLst>
                <a:gs pos="0">
                  <a:srgbClr val="A4DEBC"/>
                </a:gs>
                <a:gs pos="84000">
                  <a:srgbClr val="64BE8B"/>
                </a:gs>
                <a:gs pos="100000">
                  <a:srgbClr val="64BE8B"/>
                </a:gs>
              </a:gsLst>
              <a:lin ang="5400000" scaled="0"/>
            </a:gradFill>
            <a:ln w="12700" cap="rnd" cmpd="sng">
              <a:solidFill>
                <a:srgbClr val="87D4A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54901"/>
                </a:srgbClr>
              </a:outerShdw>
            </a:effectLst>
          </p:spPr>
        </p:cxnSp>
        <p:sp>
          <p:nvSpPr>
            <p:cNvPr id="686" name="Google Shape;686;p56"/>
            <p:cNvSpPr/>
            <p:nvPr/>
          </p:nvSpPr>
          <p:spPr>
            <a:xfrm>
              <a:off x="0" y="2648886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7" name="Google Shape;687;p56"/>
            <p:cNvSpPr txBox="1"/>
            <p:nvPr/>
          </p:nvSpPr>
          <p:spPr>
            <a:xfrm>
              <a:off x="0" y="2648886"/>
              <a:ext cx="5259278" cy="88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t" anchorCtr="0">
              <a:noAutofit/>
            </a:bodyPr>
            <a:lstStyle/>
            <a:p>
              <a:pPr>
                <a:lnSpc>
                  <a:spcPct val="90000"/>
                </a:lnSpc>
                <a:buSzPts val="1800"/>
              </a:pPr>
              <a:r>
                <a:rPr lang="en-US" sz="2400" dirty="0"/>
                <a:t>Bengal loses her importance in the subcontinent with the shift of the </a:t>
              </a:r>
              <a:r>
                <a:rPr lang="en-US" sz="2400" i="1" dirty="0"/>
                <a:t>Raj </a:t>
              </a:r>
              <a:r>
                <a:rPr lang="en-US" sz="2400" dirty="0"/>
                <a:t>capital to Delhi in the North</a:t>
              </a:r>
              <a:endParaRPr sz="1867" dirty="0"/>
            </a:p>
          </p:txBody>
        </p:sp>
      </p:grpSp>
    </p:spTree>
    <p:extLst>
      <p:ext uri="{BB962C8B-B14F-4D97-AF65-F5344CB8AC3E}">
        <p14:creationId xmlns:p14="http://schemas.microsoft.com/office/powerpoint/2010/main" val="87610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"/>
          <p:cNvSpPr txBox="1">
            <a:spLocks noGrp="1"/>
          </p:cNvSpPr>
          <p:nvPr>
            <p:ph type="dt" idx="10"/>
          </p:nvPr>
        </p:nvSpPr>
        <p:spPr>
          <a:xfrm>
            <a:off x="1981200" y="6553201"/>
            <a:ext cx="213360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/>
          </a:p>
        </p:txBody>
      </p:sp>
      <p:sp>
        <p:nvSpPr>
          <p:cNvPr id="363" name="Google Shape;363;p17"/>
          <p:cNvSpPr txBox="1">
            <a:spLocks noGrp="1"/>
          </p:cNvSpPr>
          <p:nvPr>
            <p:ph type="ftr" idx="11"/>
          </p:nvPr>
        </p:nvSpPr>
        <p:spPr>
          <a:xfrm>
            <a:off x="4648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Emergence of Bangladesh</a:t>
            </a:r>
            <a:endParaRPr/>
          </a:p>
        </p:txBody>
      </p:sp>
      <p:sp>
        <p:nvSpPr>
          <p:cNvPr id="364" name="Google Shape;364;p17"/>
          <p:cNvSpPr txBox="1">
            <a:spLocks noGrp="1"/>
          </p:cNvSpPr>
          <p:nvPr>
            <p:ph type="sldNum" idx="12"/>
          </p:nvPr>
        </p:nvSpPr>
        <p:spPr>
          <a:xfrm>
            <a:off x="8077200" y="6553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7"/>
          <p:cNvSpPr txBox="1"/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rgbClr val="E36C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Suggested Readings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7"/>
          <p:cNvSpPr txBox="1"/>
          <p:nvPr/>
        </p:nvSpPr>
        <p:spPr>
          <a:xfrm>
            <a:off x="228600" y="990600"/>
            <a:ext cx="11734800" cy="5562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7"/>
          <p:cNvSpPr/>
          <p:nvPr/>
        </p:nvSpPr>
        <p:spPr>
          <a:xfrm>
            <a:off x="1736651" y="1201479"/>
            <a:ext cx="9144000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Bose, Sugata &amp; Jalal, Ayesha, Modern South Asia: History, Culture, Political Economy (New York and London: Routledge, 2004)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Bandyopadhyay, Sekhar, From Plassey to Partition: A History of Modern India (New Delhi: Orient Longman, 2004)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Schendel, Willem Van, A History of Bangladesh (New York: Cambridge University Press, 2009)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Metcalf, Barbara D. &amp;amp; Metcalf, Thomas R., A Concise History of Modern India (Cambridge:Cambridge University Press, 2006)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Sarkar, Sumit, Modern India: 1885-1947 (New Delhi: Pearson, 2014)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>
            <a:spLocks noGrp="1"/>
          </p:cNvSpPr>
          <p:nvPr>
            <p:ph type="dt" idx="10"/>
          </p:nvPr>
        </p:nvSpPr>
        <p:spPr>
          <a:xfrm>
            <a:off x="1981200" y="6553201"/>
            <a:ext cx="213360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/>
          </a:p>
        </p:txBody>
      </p:sp>
      <p:sp>
        <p:nvSpPr>
          <p:cNvPr id="181" name="Google Shape;181;p3"/>
          <p:cNvSpPr txBox="1">
            <a:spLocks noGrp="1"/>
          </p:cNvSpPr>
          <p:nvPr>
            <p:ph type="ftr" idx="11"/>
          </p:nvPr>
        </p:nvSpPr>
        <p:spPr>
          <a:xfrm>
            <a:off x="4648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Emergence of Bangladesh</a:t>
            </a:r>
            <a:endParaRPr/>
          </a:p>
        </p:txBody>
      </p:sp>
      <p:sp>
        <p:nvSpPr>
          <p:cNvPr id="182" name="Google Shape;182;p3"/>
          <p:cNvSpPr txBox="1">
            <a:spLocks noGrp="1"/>
          </p:cNvSpPr>
          <p:nvPr>
            <p:ph type="sldNum" idx="12"/>
          </p:nvPr>
        </p:nvSpPr>
        <p:spPr>
          <a:xfrm>
            <a:off x="8077200" y="6553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"/>
          <p:cNvSpPr txBox="1"/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Crown Rule, 1858</a:t>
            </a:r>
            <a:endParaRPr/>
          </a:p>
        </p:txBody>
      </p:sp>
      <p:sp>
        <p:nvSpPr>
          <p:cNvPr id="184" name="Google Shape;184;p3"/>
          <p:cNvSpPr txBox="1"/>
          <p:nvPr/>
        </p:nvSpPr>
        <p:spPr>
          <a:xfrm>
            <a:off x="228600" y="990600"/>
            <a:ext cx="11734800" cy="5562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" descr="sca-h2-revolt-british-raj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4900" y="1219200"/>
            <a:ext cx="68199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 txBox="1"/>
          <p:nvPr/>
        </p:nvSpPr>
        <p:spPr>
          <a:xfrm>
            <a:off x="457200" y="2679918"/>
            <a:ext cx="426720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British Crown took over the rule of colonial India and abolished the East India Company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"/>
          <p:cNvSpPr txBox="1">
            <a:spLocks noGrp="1"/>
          </p:cNvSpPr>
          <p:nvPr>
            <p:ph type="dt" idx="10"/>
          </p:nvPr>
        </p:nvSpPr>
        <p:spPr>
          <a:xfrm>
            <a:off x="1981200" y="6553201"/>
            <a:ext cx="213360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ftr" idx="11"/>
          </p:nvPr>
        </p:nvSpPr>
        <p:spPr>
          <a:xfrm>
            <a:off x="4648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Emergence of Bangladesh</a:t>
            </a:r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sldNum" idx="12"/>
          </p:nvPr>
        </p:nvSpPr>
        <p:spPr>
          <a:xfrm>
            <a:off x="8077200" y="6553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8"/>
          <p:cNvSpPr txBox="1"/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rgbClr val="E36C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8"/>
          <p:cNvSpPr txBox="1"/>
          <p:nvPr/>
        </p:nvSpPr>
        <p:spPr>
          <a:xfrm>
            <a:off x="228600" y="990600"/>
            <a:ext cx="11734800" cy="5562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5029200" y="990601"/>
            <a:ext cx="2209800" cy="450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 b="1">
                <a:solidFill>
                  <a:srgbClr val="C2D59B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"/>
          <p:cNvSpPr txBox="1">
            <a:spLocks noGrp="1"/>
          </p:cNvSpPr>
          <p:nvPr>
            <p:ph type="dt" idx="10"/>
          </p:nvPr>
        </p:nvSpPr>
        <p:spPr>
          <a:xfrm>
            <a:off x="1981200" y="6553201"/>
            <a:ext cx="213360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/>
          </a:p>
        </p:txBody>
      </p:sp>
      <p:sp>
        <p:nvSpPr>
          <p:cNvPr id="383" name="Google Shape;383;p19"/>
          <p:cNvSpPr txBox="1">
            <a:spLocks noGrp="1"/>
          </p:cNvSpPr>
          <p:nvPr>
            <p:ph type="ftr" idx="11"/>
          </p:nvPr>
        </p:nvSpPr>
        <p:spPr>
          <a:xfrm>
            <a:off x="4648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Emergence of Bangladesh</a:t>
            </a:r>
            <a:endParaRPr/>
          </a:p>
        </p:txBody>
      </p:sp>
      <p:sp>
        <p:nvSpPr>
          <p:cNvPr id="384" name="Google Shape;384;p19"/>
          <p:cNvSpPr txBox="1">
            <a:spLocks noGrp="1"/>
          </p:cNvSpPr>
          <p:nvPr>
            <p:ph type="sldNum" idx="12"/>
          </p:nvPr>
        </p:nvSpPr>
        <p:spPr>
          <a:xfrm>
            <a:off x="8077200" y="6553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9"/>
          <p:cNvSpPr txBox="1"/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rgbClr val="E36C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Topics for the next classes</a:t>
            </a:r>
            <a:endParaRPr sz="4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9"/>
          <p:cNvSpPr txBox="1"/>
          <p:nvPr/>
        </p:nvSpPr>
        <p:spPr>
          <a:xfrm>
            <a:off x="228600" y="990600"/>
            <a:ext cx="11734800" cy="5562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9"/>
          <p:cNvSpPr txBox="1"/>
          <p:nvPr/>
        </p:nvSpPr>
        <p:spPr>
          <a:xfrm>
            <a:off x="2655703" y="2151727"/>
            <a:ext cx="7052044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5: Introduction to book review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6: British India: 1912-1947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 txBox="1">
            <a:spLocks noGrp="1"/>
          </p:cNvSpPr>
          <p:nvPr>
            <p:ph type="dt" idx="10"/>
          </p:nvPr>
        </p:nvSpPr>
        <p:spPr>
          <a:xfrm>
            <a:off x="1981200" y="6553201"/>
            <a:ext cx="2133600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Brac University</a:t>
            </a:r>
            <a:endParaRPr/>
          </a:p>
        </p:txBody>
      </p:sp>
      <p:sp>
        <p:nvSpPr>
          <p:cNvPr id="192" name="Google Shape;192;p4"/>
          <p:cNvSpPr txBox="1">
            <a:spLocks noGrp="1"/>
          </p:cNvSpPr>
          <p:nvPr>
            <p:ph type="ftr" idx="11"/>
          </p:nvPr>
        </p:nvSpPr>
        <p:spPr>
          <a:xfrm>
            <a:off x="46482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Emergence of Bangladesh</a:t>
            </a:r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sldNum" idx="12"/>
          </p:nvPr>
        </p:nvSpPr>
        <p:spPr>
          <a:xfrm>
            <a:off x="8077200" y="6553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304800" y="152400"/>
            <a:ext cx="11582400" cy="685800"/>
          </a:xfrm>
          <a:prstGeom prst="rect">
            <a:avLst/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Empire in Transition</a:t>
            </a:r>
            <a:endParaRPr/>
          </a:p>
        </p:txBody>
      </p:sp>
      <p:sp>
        <p:nvSpPr>
          <p:cNvPr id="195" name="Google Shape;195;p4"/>
          <p:cNvSpPr txBox="1"/>
          <p:nvPr/>
        </p:nvSpPr>
        <p:spPr>
          <a:xfrm>
            <a:off x="304800" y="990600"/>
            <a:ext cx="11582400" cy="5562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0" y="1210268"/>
            <a:ext cx="3103248" cy="427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" descr="G:\BRAC University\Spring 2013\Lecture 2\Bahadur_Shah_Zafa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277" y="1210268"/>
            <a:ext cx="6541774" cy="4067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"/>
          <p:cNvSpPr/>
          <p:nvPr/>
        </p:nvSpPr>
        <p:spPr>
          <a:xfrm>
            <a:off x="707711" y="5453956"/>
            <a:ext cx="6559864" cy="92333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Bahadur Shah Zafar in 1858, just after his trial in Delhi and before his departure for exile in Rangoon. This is possibly the only photograph ever taken of a Mughal emperor.</a:t>
            </a:r>
            <a:endParaRPr/>
          </a:p>
        </p:txBody>
      </p:sp>
      <p:sp>
        <p:nvSpPr>
          <p:cNvPr id="199" name="Google Shape;199;p4"/>
          <p:cNvSpPr/>
          <p:nvPr/>
        </p:nvSpPr>
        <p:spPr>
          <a:xfrm>
            <a:off x="8601075" y="5686869"/>
            <a:ext cx="2741298" cy="6463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Queen Victoria became the Empress of India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pic>
        <p:nvPicPr>
          <p:cNvPr id="483" name="Google Shape;483;p30" descr="A calculus formula"/>
          <p:cNvPicPr preferRelativeResize="0"/>
          <p:nvPr/>
        </p:nvPicPr>
        <p:blipFill rotWithShape="1">
          <a:blip r:embed="rId3">
            <a:alphaModFix amt="35000"/>
          </a:blip>
          <a:srcRect t="5333" r="4" b="10336"/>
          <a:stretch/>
        </p:blipFill>
        <p:spPr>
          <a:xfrm>
            <a:off x="-2497" y="65161"/>
            <a:ext cx="12191973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0"/>
          <p:cNvSpPr/>
          <p:nvPr/>
        </p:nvSpPr>
        <p:spPr>
          <a:xfrm>
            <a:off x="440285" y="614408"/>
            <a:ext cx="11309339" cy="11892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85" name="Google Shape;485;p3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rmAutofit/>
          </a:bodyPr>
          <a:lstStyle/>
          <a:p>
            <a:pPr algn="l">
              <a:lnSpc>
                <a:spcPct val="90000"/>
              </a:lnSpc>
              <a:buSzPts val="4200"/>
            </a:pPr>
            <a:r>
              <a:rPr lang="en-US" sz="3200"/>
              <a:t>RISE OF THE ‘MIDDLE-CLASS’,</a:t>
            </a:r>
            <a:br>
              <a:rPr lang="en-US" sz="3200"/>
            </a:br>
            <a:r>
              <a:rPr lang="en-US" sz="32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RELIGIOUS REVIVALISM (1/2) </a:t>
            </a:r>
            <a:endParaRPr/>
          </a:p>
        </p:txBody>
      </p:sp>
      <p:grpSp>
        <p:nvGrpSpPr>
          <p:cNvPr id="486" name="Google Shape;486;p30"/>
          <p:cNvGrpSpPr/>
          <p:nvPr/>
        </p:nvGrpSpPr>
        <p:grpSpPr>
          <a:xfrm>
            <a:off x="446534" y="453644"/>
            <a:ext cx="11298933" cy="98553"/>
            <a:chOff x="446534" y="453643"/>
            <a:chExt cx="11298933" cy="98554"/>
          </a:xfrm>
        </p:grpSpPr>
        <p:sp>
          <p:nvSpPr>
            <p:cNvPr id="487" name="Google Shape;487;p30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490" name="Google Shape;490;p30"/>
          <p:cNvSpPr txBox="1">
            <a:spLocks noGrp="1"/>
          </p:cNvSpPr>
          <p:nvPr>
            <p:ph type="body" idx="1"/>
          </p:nvPr>
        </p:nvSpPr>
        <p:spPr>
          <a:xfrm>
            <a:off x="581193" y="2180497"/>
            <a:ext cx="11029615" cy="397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spcBef>
                <a:spcPts val="427"/>
              </a:spcBef>
              <a:buSzPts val="1360"/>
              <a:buNone/>
            </a:pPr>
            <a:r>
              <a:rPr lang="en-US" b="1" dirty="0">
                <a:latin typeface="Gill Sans"/>
                <a:ea typeface="Gill Sans"/>
                <a:cs typeface="Gill Sans"/>
                <a:sym typeface="Gill Sans"/>
              </a:rPr>
              <a:t>Reactions:</a:t>
            </a:r>
            <a:endParaRPr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The increasing numbers of primarily upper-caste Hindus in the professional and commercial classes and education, including immersion in Western Science leads to abandonment of traditional religious and cultural practices </a:t>
            </a:r>
            <a:endParaRPr dirty="0">
              <a:solidFill>
                <a:schemeClr val="tx1"/>
              </a:solidFill>
            </a:endParaRPr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This leads to a reaction that becomes known as </a:t>
            </a:r>
            <a:r>
              <a:rPr lang="en-US" i="1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religious revivalism</a:t>
            </a:r>
            <a:r>
              <a:rPr lang="en-US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dirty="0">
              <a:solidFill>
                <a:schemeClr val="tx1"/>
              </a:solidFill>
            </a:endParaRPr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Increasingly, many revivalists insist on focusing solely on Hindu Scriptures and ironically viewing Hinduism through a monotheistic prism as preferred by the </a:t>
            </a:r>
            <a:r>
              <a:rPr lang="en-US" i="1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Raj </a:t>
            </a:r>
            <a:r>
              <a:rPr lang="en-US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dirty="0">
              <a:solidFill>
                <a:schemeClr val="tx1"/>
              </a:solidFill>
            </a:endParaRPr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rPr>
              <a:t>Organizations that had previously focused on social reform now begin to take up causes and projects that create friction between the religiously faithful; particularly Hindus and Muslims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4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sp>
        <p:nvSpPr>
          <p:cNvPr id="497" name="Google Shape;497;p31"/>
          <p:cNvSpPr/>
          <p:nvPr/>
        </p:nvSpPr>
        <p:spPr>
          <a:xfrm>
            <a:off x="446533" y="4569673"/>
            <a:ext cx="11262867" cy="18208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98" name="Google Shape;498;p31"/>
          <p:cNvSpPr txBox="1">
            <a:spLocks noGrp="1"/>
          </p:cNvSpPr>
          <p:nvPr>
            <p:ph type="title"/>
          </p:nvPr>
        </p:nvSpPr>
        <p:spPr>
          <a:xfrm>
            <a:off x="783789" y="4755446"/>
            <a:ext cx="10619400" cy="144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rmAutofit/>
          </a:bodyPr>
          <a:lstStyle/>
          <a:p>
            <a:pPr algn="l">
              <a:buSzPts val="4200"/>
            </a:pPr>
            <a:r>
              <a:rPr lang="en-US" sz="3200" dirty="0">
                <a:latin typeface="Gill Sans"/>
                <a:ea typeface="Gill Sans"/>
                <a:cs typeface="Gill Sans"/>
                <a:sym typeface="Gill Sans"/>
              </a:rPr>
              <a:t>RISE OF THE ‘MIDDLE-CLASS’, : </a:t>
            </a:r>
            <a:br>
              <a:rPr lang="en-US" sz="3200" dirty="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3200" dirty="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RELIGIOUS REVIVALISM (2/2)  </a:t>
            </a:r>
            <a:endParaRPr sz="3200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9" name="Google Shape;499;p31"/>
          <p:cNvSpPr/>
          <p:nvPr/>
        </p:nvSpPr>
        <p:spPr>
          <a:xfrm>
            <a:off x="446533" y="457201"/>
            <a:ext cx="3703320" cy="94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00" name="Google Shape;500;p31"/>
          <p:cNvSpPr/>
          <p:nvPr/>
        </p:nvSpPr>
        <p:spPr>
          <a:xfrm>
            <a:off x="4241829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01" name="Google Shape;501;p31"/>
          <p:cNvSpPr/>
          <p:nvPr/>
        </p:nvSpPr>
        <p:spPr>
          <a:xfrm>
            <a:off x="8042147" y="453644"/>
            <a:ext cx="3703320" cy="985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02" name="Google Shape;502;p31"/>
          <p:cNvSpPr txBox="1">
            <a:spLocks noGrp="1"/>
          </p:cNvSpPr>
          <p:nvPr>
            <p:ph type="body" idx="1"/>
          </p:nvPr>
        </p:nvSpPr>
        <p:spPr>
          <a:xfrm>
            <a:off x="768266" y="794327"/>
            <a:ext cx="10619401" cy="351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 fontScale="85000" lnSpcReduction="20000"/>
          </a:bodyPr>
          <a:lstStyle/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Revivalism leads to an idealization of the past; which in most instances was imaginary </a:t>
            </a:r>
            <a:endParaRPr dirty="0"/>
          </a:p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In attempting to reimagine a </a:t>
            </a:r>
            <a:r>
              <a:rPr lang="en-US" i="1" dirty="0">
                <a:latin typeface="Gill Sans"/>
                <a:ea typeface="Gill Sans"/>
                <a:cs typeface="Gill Sans"/>
                <a:sym typeface="Gill Sans"/>
              </a:rPr>
              <a:t>perfect past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; revivalists end up taking positions on social and cultural issues that are reactionary and obscurantist.</a:t>
            </a:r>
            <a:endParaRPr dirty="0"/>
          </a:p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A lot of the open-ended folk traditions of Hinduism are ignored or discarded.</a:t>
            </a:r>
            <a:endParaRPr dirty="0"/>
          </a:p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There is also a focus on winning back converts to Islam, Christianity and Sikhism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303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</a:endParaRPr>
          </a:p>
        </p:txBody>
      </p:sp>
      <p:pic>
        <p:nvPicPr>
          <p:cNvPr id="509" name="Google Shape;509;p32" descr="Cathedral ceiling in yellow sunlight design"/>
          <p:cNvPicPr preferRelativeResize="0"/>
          <p:nvPr/>
        </p:nvPicPr>
        <p:blipFill rotWithShape="1">
          <a:blip r:embed="rId3">
            <a:alphaModFix amt="35000"/>
          </a:blip>
          <a:srcRect t="16011" r="4" b="8942"/>
          <a:stretch/>
        </p:blipFill>
        <p:spPr>
          <a:xfrm>
            <a:off x="27" y="13"/>
            <a:ext cx="12191973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2"/>
          <p:cNvSpPr/>
          <p:nvPr/>
        </p:nvSpPr>
        <p:spPr>
          <a:xfrm>
            <a:off x="440285" y="614408"/>
            <a:ext cx="11309339" cy="11892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11" name="Google Shape;511;p3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rmAutofit/>
          </a:bodyPr>
          <a:lstStyle/>
          <a:p>
            <a:pPr algn="l">
              <a:lnSpc>
                <a:spcPct val="90000"/>
              </a:lnSpc>
              <a:buClr>
                <a:schemeClr val="lt1"/>
              </a:buClr>
              <a:buSzPts val="4200"/>
            </a:pPr>
            <a:r>
              <a:rPr lang="en-US" sz="3200"/>
              <a:t>THE RISE OF THE ‘MIDDLE-CLASS’, </a:t>
            </a:r>
            <a:br>
              <a:rPr lang="en-US" sz="3200"/>
            </a:br>
            <a:r>
              <a:rPr lang="en-US" sz="32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COMMUNAL CONFLICTS</a:t>
            </a:r>
            <a:endParaRPr/>
          </a:p>
        </p:txBody>
      </p:sp>
      <p:grpSp>
        <p:nvGrpSpPr>
          <p:cNvPr id="512" name="Google Shape;512;p32"/>
          <p:cNvGrpSpPr/>
          <p:nvPr/>
        </p:nvGrpSpPr>
        <p:grpSpPr>
          <a:xfrm>
            <a:off x="446534" y="453644"/>
            <a:ext cx="11298933" cy="98553"/>
            <a:chOff x="446534" y="453643"/>
            <a:chExt cx="11298933" cy="98554"/>
          </a:xfrm>
        </p:grpSpPr>
        <p:sp>
          <p:nvSpPr>
            <p:cNvPr id="513" name="Google Shape;513;p32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516" name="Google Shape;516;p32"/>
          <p:cNvSpPr txBox="1">
            <a:spLocks noGrp="1"/>
          </p:cNvSpPr>
          <p:nvPr>
            <p:ph type="body" idx="1"/>
          </p:nvPr>
        </p:nvSpPr>
        <p:spPr>
          <a:xfrm>
            <a:off x="581193" y="2180497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 fontScale="85000" lnSpcReduction="20000"/>
          </a:bodyPr>
          <a:lstStyle/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/>
              <a:t>The rise of Cow Protection Societies in the 1870s leads to increasing confrontations with those involved in the butcher’s trade, Muslims and lower-caste Hindus</a:t>
            </a:r>
            <a:endParaRPr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/>
              <a:t>In 1888 a Raj imperial court rejects the sanctity of the Cow </a:t>
            </a:r>
            <a:endParaRPr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/>
              <a:t>1893: the first of the Hindu-Muslim Communal Riots over the issue takes place</a:t>
            </a:r>
            <a:endParaRPr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/>
              <a:t>Well-off Muslims, previously untouched by the question of cow meat, become mobilized</a:t>
            </a:r>
            <a:endParaRPr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/>
              <a:t>Muslim participation in Congress begins to drop after 1893</a:t>
            </a:r>
            <a:endParaRPr dirty="0"/>
          </a:p>
          <a:p>
            <a:pPr marL="380990" indent="-380990">
              <a:lnSpc>
                <a:spcPct val="90000"/>
              </a:lnSpc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dirty="0"/>
              <a:t>Communalism: the perspective of viewing and treating people who are not one’s co-religionists with discrimination, prejudice and hostility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71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"/>
          <p:cNvSpPr txBox="1">
            <a:spLocks noGrp="1"/>
          </p:cNvSpPr>
          <p:nvPr>
            <p:ph type="title"/>
          </p:nvPr>
        </p:nvSpPr>
        <p:spPr>
          <a:xfrm>
            <a:off x="456088" y="595745"/>
            <a:ext cx="11029616" cy="1206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algn="l">
              <a:buSzPts val="4200"/>
            </a:pPr>
            <a:r>
              <a:rPr lang="en-US" sz="3600" dirty="0"/>
              <a:t>THE RISE OF THE ‘MIDDLE-CLASS’, </a:t>
            </a:r>
            <a:br>
              <a:rPr lang="en-US" sz="3600" dirty="0"/>
            </a:br>
            <a:r>
              <a:rPr lang="en-US" sz="3600" dirty="0"/>
              <a:t>REFORMS &amp; NATIONALISM </a:t>
            </a:r>
            <a:endParaRPr dirty="0"/>
          </a:p>
        </p:txBody>
      </p:sp>
      <p:sp>
        <p:nvSpPr>
          <p:cNvPr id="523" name="Google Shape;523;p33"/>
          <p:cNvSpPr txBox="1">
            <a:spLocks noGrp="1"/>
          </p:cNvSpPr>
          <p:nvPr>
            <p:ph type="body" idx="1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80990" indent="-380990">
              <a:spcBef>
                <a:spcPts val="427"/>
              </a:spcBef>
              <a:buClrTx/>
              <a:buSzPct val="75000"/>
              <a:buFont typeface="Wingdings" panose="05000000000000000000" pitchFamily="2" charset="2"/>
              <a:buChar char="q"/>
            </a:pPr>
            <a:r>
              <a:rPr lang="en-US" sz="2400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the Bombay region, revivalist festivals such as the celebration of </a:t>
            </a:r>
            <a:r>
              <a:rPr lang="en-US" sz="2400" i="1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Ganapati</a:t>
            </a:r>
            <a:r>
              <a:rPr lang="en-US" sz="2400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the Elephant-Headed God, which had previously welcomed Muslims, becomes exclusive</a:t>
            </a:r>
            <a:endParaRPr sz="24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80990" indent="-380990">
              <a:spcBef>
                <a:spcPts val="427"/>
              </a:spcBef>
              <a:buClrTx/>
              <a:buSzPct val="75000"/>
              <a:buFont typeface="Wingdings" panose="05000000000000000000" pitchFamily="2" charset="2"/>
              <a:buChar char="q"/>
            </a:pPr>
            <a:r>
              <a:rPr lang="en-US" sz="2400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reverence of Shivaji, the most charismatic of Maratha leaders, gradually takes an anti-Muslim slant </a:t>
            </a:r>
            <a:endParaRPr sz="24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80990" indent="-380990">
              <a:spcBef>
                <a:spcPts val="427"/>
              </a:spcBef>
              <a:buClrTx/>
              <a:buSzPct val="75000"/>
              <a:buFont typeface="Wingdings" panose="05000000000000000000" pitchFamily="2" charset="2"/>
              <a:buChar char="q"/>
            </a:pPr>
            <a:r>
              <a:rPr lang="en-US" sz="2400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pluralism or non-religious nature of Ishwar Chandra Vidyasagar is replaced by more hard-edged personalities such as Bankim Chandra Chattopadhyay, one of the leading innovators of the modern Bengali novel, who makes unsympathetic pronouncements about Muslims</a:t>
            </a:r>
            <a:endParaRPr sz="24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8229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0"/>
          <p:cNvSpPr txBox="1">
            <a:spLocks noGrp="1"/>
          </p:cNvSpPr>
          <p:nvPr>
            <p:ph type="title"/>
          </p:nvPr>
        </p:nvSpPr>
        <p:spPr>
          <a:xfrm>
            <a:off x="581192" y="1846325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algn="l">
              <a:buClr>
                <a:schemeClr val="lt1"/>
              </a:buClr>
              <a:buSzPts val="4200"/>
            </a:pPr>
            <a:r>
              <a:rPr lang="en-US" sz="3600"/>
              <a:t>THE RISE OF THE ‘MIDDLE-CLASS’, </a:t>
            </a:r>
            <a:br>
              <a:rPr lang="en-US" sz="3600"/>
            </a:br>
            <a:r>
              <a:rPr lang="en-US" sz="3200">
                <a:solidFill>
                  <a:schemeClr val="accent1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GROWTH OF MUSLIM SEPARATISM  </a:t>
            </a:r>
            <a:endParaRPr sz="3200">
              <a:solidFill>
                <a:schemeClr val="accen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>
              <a:buClr>
                <a:schemeClr val="lt1"/>
              </a:buClr>
              <a:buSzPts val="4200"/>
            </a:pPr>
            <a:r>
              <a:rPr lang="en-US" sz="3600"/>
              <a:t> </a:t>
            </a:r>
            <a:br>
              <a:rPr lang="en-US" sz="3600"/>
            </a:br>
            <a:endParaRPr sz="3600"/>
          </a:p>
        </p:txBody>
      </p:sp>
      <p:sp>
        <p:nvSpPr>
          <p:cNvPr id="552" name="Google Shape;552;p40"/>
          <p:cNvSpPr txBox="1">
            <a:spLocks noGrp="1"/>
          </p:cNvSpPr>
          <p:nvPr>
            <p:ph type="body" idx="1"/>
          </p:nvPr>
        </p:nvSpPr>
        <p:spPr>
          <a:xfrm>
            <a:off x="581194" y="2180498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Since Plassey Muslims across the Indian subcontinent had witnessed a loss of privileges and positions with the collapse of Mughal Delhi and then the regional Muslim powers </a:t>
            </a:r>
            <a:endParaRPr sz="2000" dirty="0"/>
          </a:p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There was a great disinterest amongst Muslims in interacting with the colonial power or undertaking educational or other opportunities </a:t>
            </a:r>
            <a:endParaRPr sz="2000" dirty="0"/>
          </a:p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situation begins to change with the initial efforts of Syed Ahmed Khan who established Aligarh College in the 1870s</a:t>
            </a:r>
            <a:endParaRPr sz="2000" dirty="0"/>
          </a:p>
          <a:p>
            <a:pPr marL="380990" indent="-380990">
              <a:spcBef>
                <a:spcPts val="427"/>
              </a:spcBef>
              <a:buClrTx/>
              <a:buSzPts val="136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Syed Ahmed Khan exhorted Muslims to embrace modern education and to accept the overlordship of the British </a:t>
            </a:r>
            <a:r>
              <a:rPr lang="en-US" sz="2400" i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Raj</a:t>
            </a:r>
            <a:endParaRPr sz="24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9603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1715</Words>
  <Application>Microsoft Office PowerPoint</Application>
  <PresentationFormat>Widescreen</PresentationFormat>
  <Paragraphs>209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Algerian</vt:lpstr>
      <vt:lpstr>Arial</vt:lpstr>
      <vt:lpstr>Calibri</vt:lpstr>
      <vt:lpstr>Gill Sans</vt:lpstr>
      <vt:lpstr>Linux Libertine</vt:lpstr>
      <vt:lpstr>Noto Sans Symbols</vt:lpstr>
      <vt:lpstr>Times New Roman</vt:lpstr>
      <vt:lpstr>Wingdings</vt:lpstr>
      <vt:lpstr>Office Theme</vt:lpstr>
      <vt:lpstr>1_Office Theme</vt:lpstr>
      <vt:lpstr>EMB-101: Emergence of Bangladesh Class -4</vt:lpstr>
      <vt:lpstr>PowerPoint Presentation</vt:lpstr>
      <vt:lpstr>PowerPoint Presentation</vt:lpstr>
      <vt:lpstr>PowerPoint Presentation</vt:lpstr>
      <vt:lpstr>RISE OF THE ‘MIDDLE-CLASS’, RELIGIOUS REVIVALISM (1/2) </vt:lpstr>
      <vt:lpstr>RISE OF THE ‘MIDDLE-CLASS’, :  RELIGIOUS REVIVALISM (2/2)  </vt:lpstr>
      <vt:lpstr>THE RISE OF THE ‘MIDDLE-CLASS’,  COMMUNAL CONFLICTS</vt:lpstr>
      <vt:lpstr>THE RISE OF THE ‘MIDDLE-CLASS’,  REFORMS &amp; NATIONALISM </vt:lpstr>
      <vt:lpstr>THE RISE OF THE ‘MIDDLE-CLASS’,  GROWTH OF MUSLIM SEPARATISM     </vt:lpstr>
      <vt:lpstr>THE RISE OF THE ‘MIDDLE-CLASS’, REFORMS &amp; NATIONALISM MUSLIM AWAKENING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PARTITION OF BENGAL  </vt:lpstr>
      <vt:lpstr>THE SWADESHI MOVEMENT: FEATURES</vt:lpstr>
      <vt:lpstr>THE SWADESHI MOVEMENT:  PROBLEMS AND CONTRADICTIONS (1/ 2) </vt:lpstr>
      <vt:lpstr>THE SWADESHI MOVEMENT:  PROBLEMS AND CONTRADICTIONS (2/2)</vt:lpstr>
      <vt:lpstr>REVOLUTIONARY ACTS:  </vt:lpstr>
      <vt:lpstr>ARMED ANTI-COLONIAL MOVEMENT:</vt:lpstr>
      <vt:lpstr>একবার বিদায় দে মা ঘুরে আসি পীতাম্বর দাস (Pitambar Das)</vt:lpstr>
      <vt:lpstr>PowerPoint Presentation</vt:lpstr>
      <vt:lpstr>PowerPoint Presentation</vt:lpstr>
      <vt:lpstr>THE PARTITION OF BENGAL:  ANTI-COLONIAL STRUGGLES </vt:lpstr>
      <vt:lpstr>THE PARTITION ANNULMENT  </vt:lpstr>
      <vt:lpstr>Comparative Picture of Bengal Before 1905 and after 1911</vt:lpstr>
      <vt:lpstr>BENGAL's COMMUNALISM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EMB-101: Emergence of Bangladesh Class -4</dc:title>
  <dc:creator>Sayed Shakir</dc:creator>
  <cp:lastModifiedBy>faculty</cp:lastModifiedBy>
  <cp:revision>2</cp:revision>
  <dcterms:created xsi:type="dcterms:W3CDTF">2020-06-16T05:30:00Z</dcterms:created>
  <dcterms:modified xsi:type="dcterms:W3CDTF">2025-03-04T05:33:37Z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